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305" r:id="rId3"/>
    <p:sldId id="304" r:id="rId4"/>
    <p:sldId id="272" r:id="rId5"/>
    <p:sldId id="257" r:id="rId6"/>
    <p:sldId id="276" r:id="rId7"/>
    <p:sldId id="277" r:id="rId8"/>
    <p:sldId id="279" r:id="rId9"/>
    <p:sldId id="273" r:id="rId10"/>
    <p:sldId id="278" r:id="rId11"/>
    <p:sldId id="274" r:id="rId12"/>
    <p:sldId id="275" r:id="rId13"/>
    <p:sldId id="271" r:id="rId14"/>
    <p:sldId id="303" r:id="rId15"/>
    <p:sldId id="306" r:id="rId16"/>
    <p:sldId id="307" r:id="rId17"/>
    <p:sldId id="293" r:id="rId18"/>
    <p:sldId id="295" r:id="rId19"/>
    <p:sldId id="294" r:id="rId20"/>
    <p:sldId id="296" r:id="rId21"/>
    <p:sldId id="297" r:id="rId22"/>
    <p:sldId id="263" r:id="rId23"/>
    <p:sldId id="298" r:id="rId24"/>
    <p:sldId id="280" r:id="rId25"/>
    <p:sldId id="302" r:id="rId26"/>
    <p:sldId id="286" r:id="rId27"/>
    <p:sldId id="281" r:id="rId28"/>
    <p:sldId id="290" r:id="rId29"/>
    <p:sldId id="309" r:id="rId30"/>
    <p:sldId id="282" r:id="rId31"/>
    <p:sldId id="289" r:id="rId32"/>
    <p:sldId id="284" r:id="rId33"/>
    <p:sldId id="308" r:id="rId34"/>
    <p:sldId id="283" r:id="rId35"/>
    <p:sldId id="285" r:id="rId36"/>
    <p:sldId id="287" r:id="rId37"/>
    <p:sldId id="288" r:id="rId38"/>
    <p:sldId id="291" r:id="rId39"/>
    <p:sldId id="292" r:id="rId40"/>
    <p:sldId id="258" r:id="rId41"/>
    <p:sldId id="261" r:id="rId42"/>
    <p:sldId id="299" r:id="rId43"/>
    <p:sldId id="300" r:id="rId44"/>
    <p:sldId id="301" r:id="rId4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4599" autoAdjust="0"/>
  </p:normalViewPr>
  <p:slideViewPr>
    <p:cSldViewPr>
      <p:cViewPr varScale="1">
        <p:scale>
          <a:sx n="78" d="100"/>
          <a:sy n="78" d="100"/>
        </p:scale>
        <p:origin x="486" y="8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11/17/2020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11/17/2020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11/17/2020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11/17/2020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11/17/2020</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11/17/2020</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11/17/2020</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11/17/2020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11/17/2020</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tmp"/><Relationship Id="rId4" Type="http://schemas.openxmlformats.org/officeDocument/2006/relationships/hyperlink" Target="https://zoom.u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8.xml"/><Relationship Id="rId5" Type="http://schemas.microsoft.com/office/2007/relationships/hdphoto" Target="../media/hdphoto5.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tmp"/></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latildecritica.blogspot.com/2013/04/youtube-hacer-el-imbecil-y-ganar-dinero.html" TargetMode="External"/><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slideLayout" Target="../slideLayouts/slideLayout6.xml"/><Relationship Id="rId1" Type="http://schemas.openxmlformats.org/officeDocument/2006/relationships/video" Target="https://www.youtube.com/embed/Yzm3fA2HhkQ?feature=oembed" TargetMode="Externa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https://www.youtube.com/embed/q2NZyW5EP5A?start=19&amp;feature=oembed" TargetMode="External"/><Relationship Id="rId1" Type="http://schemas.openxmlformats.org/officeDocument/2006/relationships/video" Target="https://www.youtube.com/embed/ZM7r5H1dVFg?start=35&amp;feature=oembed" TargetMode="External"/><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6.xml"/><Relationship Id="rId6" Type="http://schemas.openxmlformats.org/officeDocument/2006/relationships/hyperlink" Target="https://www.teacherspayteachers.com/Product/Stress-Management-Habits-HabitWise-Lesson-2-3430851" TargetMode="External"/><Relationship Id="rId5" Type="http://schemas.openxmlformats.org/officeDocument/2006/relationships/image" Target="../media/image48.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6.xml"/><Relationship Id="rId6" Type="http://schemas.openxmlformats.org/officeDocument/2006/relationships/image" Target="../media/image51.tmp"/><Relationship Id="rId5" Type="http://schemas.openxmlformats.org/officeDocument/2006/relationships/image" Target="../media/image48.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d.ted.com/"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7.xml"/><Relationship Id="rId5" Type="http://schemas.openxmlformats.org/officeDocument/2006/relationships/image" Target="../media/image56.tmp"/><Relationship Id="rId4" Type="http://schemas.openxmlformats.org/officeDocument/2006/relationships/image" Target="../media/image55.tmp"/></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tmp"/><Relationship Id="rId7" Type="http://schemas.microsoft.com/office/2007/relationships/hdphoto" Target="../media/hdphoto9.wdp"/><Relationship Id="rId2" Type="http://schemas.openxmlformats.org/officeDocument/2006/relationships/image" Target="../media/image58.tmp"/><Relationship Id="rId1" Type="http://schemas.openxmlformats.org/officeDocument/2006/relationships/slideLayout" Target="../slideLayouts/slideLayout6.xml"/><Relationship Id="rId6" Type="http://schemas.openxmlformats.org/officeDocument/2006/relationships/image" Target="../media/image61.png"/><Relationship Id="rId5" Type="http://schemas.microsoft.com/office/2007/relationships/hdphoto" Target="../media/hdphoto8.wdp"/><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5.tmp"/><Relationship Id="rId7" Type="http://schemas.microsoft.com/office/2007/relationships/hdphoto" Target="../media/hdphoto5.wdp"/><Relationship Id="rId2" Type="http://schemas.openxmlformats.org/officeDocument/2006/relationships/image" Target="../media/image64.tmp"/><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67.tmp"/><Relationship Id="rId4" Type="http://schemas.openxmlformats.org/officeDocument/2006/relationships/image" Target="../media/image66.tmp"/></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file/d/1x-NPWqG92DE8SwVkzrw_WL-55e3VcTnb/view?usp=sharing"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2.tmp"/><Relationship Id="rId7" Type="http://schemas.openxmlformats.org/officeDocument/2006/relationships/hyperlink" Target="https://docs.google.com/presentation/d/1De3Y3rLVT-SewB4n1kukm_9SdHICF9PrL2XgdNFU1Pc/edit?usp=sharing" TargetMode="External"/><Relationship Id="rId2" Type="http://schemas.openxmlformats.org/officeDocument/2006/relationships/image" Target="../media/image71.tmp"/><Relationship Id="rId1" Type="http://schemas.openxmlformats.org/officeDocument/2006/relationships/slideLayout" Target="../slideLayouts/slideLayout6.xml"/><Relationship Id="rId6" Type="http://schemas.openxmlformats.org/officeDocument/2006/relationships/hyperlink" Target="https://docs.google.com/presentation/d/1N_5IbXUY3y2PCuhFQ0YA7ZuREwC7ew1Q3fyILBnEBQA/edit#slide=id.g2b654b397_0490" TargetMode="External"/><Relationship Id="rId5" Type="http://schemas.openxmlformats.org/officeDocument/2006/relationships/image" Target="../media/image74.tmp"/><Relationship Id="rId4" Type="http://schemas.openxmlformats.org/officeDocument/2006/relationships/image" Target="../media/image73.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hookedoninnovation.com/2020/05/13/25-strategies-to-engage-zoom/"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mp"/><Relationship Id="rId1" Type="http://schemas.openxmlformats.org/officeDocument/2006/relationships/slideLayout" Target="../slideLayouts/slideLayout8.xml"/><Relationship Id="rId5" Type="http://schemas.openxmlformats.org/officeDocument/2006/relationships/hyperlink" Target="https://kahoot.com/schools-u/" TargetMode="External"/><Relationship Id="rId4" Type="http://schemas.openxmlformats.org/officeDocument/2006/relationships/image" Target="../media/image78.tmp"/></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80.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SUCCESSFULLY TEACH DURING A PANDEMIC</a:t>
            </a:r>
          </a:p>
        </p:txBody>
      </p:sp>
      <p:sp>
        <p:nvSpPr>
          <p:cNvPr id="3" name="Subtitle 2"/>
          <p:cNvSpPr>
            <a:spLocks noGrp="1"/>
          </p:cNvSpPr>
          <p:nvPr>
            <p:ph type="subTitle" idx="1"/>
          </p:nvPr>
        </p:nvSpPr>
        <p:spPr>
          <a:xfrm>
            <a:off x="1522413" y="4953000"/>
            <a:ext cx="2743199" cy="1219200"/>
          </a:xfrm>
        </p:spPr>
        <p:txBody>
          <a:bodyPr>
            <a:normAutofit fontScale="92500" lnSpcReduction="10000"/>
          </a:bodyPr>
          <a:lstStyle/>
          <a:p>
            <a:r>
              <a:rPr lang="en-US" dirty="0"/>
              <a:t>Katie Hunt</a:t>
            </a:r>
          </a:p>
          <a:p>
            <a:r>
              <a:rPr lang="de-DE" dirty="0"/>
              <a:t>Dr. Fisher</a:t>
            </a:r>
          </a:p>
          <a:p>
            <a:r>
              <a:rPr lang="de-DE" dirty="0"/>
              <a:t>KH 7790</a:t>
            </a:r>
          </a:p>
          <a:p>
            <a:r>
              <a:rPr lang="de-DE" dirty="0"/>
              <a:t>November 15, 2020</a:t>
            </a:r>
          </a:p>
          <a:p>
            <a:endParaRPr lang="en-US" dirty="0"/>
          </a:p>
        </p:txBody>
      </p:sp>
      <p:sp>
        <p:nvSpPr>
          <p:cNvPr id="4" name="Rectangle 3">
            <a:extLst>
              <a:ext uri="{FF2B5EF4-FFF2-40B4-BE49-F238E27FC236}">
                <a16:creationId xmlns:a16="http://schemas.microsoft.com/office/drawing/2014/main" id="{2A8B7DD6-F1A7-4D79-9C9F-314607D91BC6}"/>
              </a:ext>
            </a:extLst>
          </p:cNvPr>
          <p:cNvSpPr/>
          <p:nvPr/>
        </p:nvSpPr>
        <p:spPr>
          <a:xfrm rot="20079452">
            <a:off x="7611664" y="4521637"/>
            <a:ext cx="4600940" cy="923330"/>
          </a:xfrm>
          <a:prstGeom prst="rect">
            <a:avLst/>
          </a:prstGeom>
          <a:noFill/>
        </p:spPr>
        <p:txBody>
          <a:bodyPr wrap="none" lIns="91440" tIns="45720" rIns="91440" bIns="45720">
            <a:spAutoFit/>
          </a:bodyPr>
          <a:lstStyle/>
          <a:p>
            <a:pPr algn="ctr"/>
            <a:r>
              <a:rPr lang="en-US" sz="5400" b="1" spc="50" dirty="0">
                <a:ln w="0"/>
                <a:solidFill>
                  <a:srgbClr val="FF0000"/>
                </a:solidFill>
                <a:effectLst>
                  <a:innerShdw blurRad="63500" dist="50800" dir="13500000">
                    <a:srgbClr val="000000">
                      <a:alpha val="50000"/>
                    </a:srgbClr>
                  </a:innerShdw>
                </a:effectLst>
              </a:rPr>
              <a:t>Virtual Edition</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31FE7-DEAA-4257-B59D-E4916ACA15D6}"/>
              </a:ext>
            </a:extLst>
          </p:cNvPr>
          <p:cNvSpPr>
            <a:spLocks noGrp="1"/>
          </p:cNvSpPr>
          <p:nvPr>
            <p:ph type="title"/>
          </p:nvPr>
        </p:nvSpPr>
        <p:spPr/>
        <p:txBody>
          <a:bodyPr/>
          <a:lstStyle/>
          <a:p>
            <a:pPr algn="ctr"/>
            <a:r>
              <a:rPr lang="en-US" dirty="0"/>
              <a:t>Universal PROs &amp; CONs of Video Conferencing</a:t>
            </a:r>
          </a:p>
        </p:txBody>
      </p:sp>
      <p:sp>
        <p:nvSpPr>
          <p:cNvPr id="5" name="Text Placeholder 4">
            <a:extLst>
              <a:ext uri="{FF2B5EF4-FFF2-40B4-BE49-F238E27FC236}">
                <a16:creationId xmlns:a16="http://schemas.microsoft.com/office/drawing/2014/main" id="{1AF111A1-79B7-4358-AA2F-236F9F34AD65}"/>
              </a:ext>
            </a:extLst>
          </p:cNvPr>
          <p:cNvSpPr>
            <a:spLocks noGrp="1"/>
          </p:cNvSpPr>
          <p:nvPr>
            <p:ph type="body" idx="1"/>
          </p:nvPr>
        </p:nvSpPr>
        <p:spPr/>
        <p:txBody>
          <a:bodyPr/>
          <a:lstStyle/>
          <a:p>
            <a:r>
              <a:rPr lang="en-US" dirty="0"/>
              <a:t>PROs</a:t>
            </a:r>
          </a:p>
        </p:txBody>
      </p:sp>
      <p:sp>
        <p:nvSpPr>
          <p:cNvPr id="3" name="Content Placeholder 2">
            <a:extLst>
              <a:ext uri="{FF2B5EF4-FFF2-40B4-BE49-F238E27FC236}">
                <a16:creationId xmlns:a16="http://schemas.microsoft.com/office/drawing/2014/main" id="{AF3292B7-72DB-419E-975D-5CBDDDC77CC3}"/>
              </a:ext>
            </a:extLst>
          </p:cNvPr>
          <p:cNvSpPr>
            <a:spLocks noGrp="1"/>
          </p:cNvSpPr>
          <p:nvPr>
            <p:ph sz="half" idx="2"/>
          </p:nvPr>
        </p:nvSpPr>
        <p:spPr>
          <a:xfrm>
            <a:off x="1522413" y="2514601"/>
            <a:ext cx="4416552" cy="3657600"/>
          </a:xfrm>
        </p:spPr>
        <p:txBody>
          <a:bodyPr>
            <a:normAutofit fontScale="85000" lnSpcReduction="20000"/>
          </a:bodyPr>
          <a:lstStyle/>
          <a:p>
            <a:r>
              <a:rPr lang="en-US" dirty="0"/>
              <a:t>Cost Effective- The platforms offered to the students are free. </a:t>
            </a:r>
          </a:p>
          <a:p>
            <a:r>
              <a:rPr lang="en-US" dirty="0"/>
              <a:t>Enhances Productivity- immediate communication to address concerns/ state information.</a:t>
            </a:r>
          </a:p>
          <a:p>
            <a:r>
              <a:rPr lang="en-US" dirty="0"/>
              <a:t>No barrier of time- Meetings can take place anywhere. Attendees  need a device with a webcam and Wi-Fi </a:t>
            </a:r>
          </a:p>
          <a:p>
            <a:r>
              <a:rPr lang="en-US" dirty="0"/>
              <a:t>More engaging than audio conferencing</a:t>
            </a:r>
          </a:p>
          <a:p>
            <a:r>
              <a:rPr lang="en-US" dirty="0"/>
              <a:t>Access anywhere</a:t>
            </a:r>
          </a:p>
        </p:txBody>
      </p:sp>
      <p:sp>
        <p:nvSpPr>
          <p:cNvPr id="6" name="Text Placeholder 5">
            <a:extLst>
              <a:ext uri="{FF2B5EF4-FFF2-40B4-BE49-F238E27FC236}">
                <a16:creationId xmlns:a16="http://schemas.microsoft.com/office/drawing/2014/main" id="{5115958C-1260-44E9-8FAF-6617C3CC1C49}"/>
              </a:ext>
            </a:extLst>
          </p:cNvPr>
          <p:cNvSpPr>
            <a:spLocks noGrp="1"/>
          </p:cNvSpPr>
          <p:nvPr>
            <p:ph type="body" sz="quarter" idx="3"/>
          </p:nvPr>
        </p:nvSpPr>
        <p:spPr>
          <a:xfrm>
            <a:off x="6399212" y="1905000"/>
            <a:ext cx="4416552" cy="762000"/>
          </a:xfrm>
        </p:spPr>
        <p:txBody>
          <a:bodyPr/>
          <a:lstStyle/>
          <a:p>
            <a:r>
              <a:rPr lang="en-US" dirty="0"/>
              <a:t>CONs</a:t>
            </a:r>
          </a:p>
        </p:txBody>
      </p:sp>
      <p:sp>
        <p:nvSpPr>
          <p:cNvPr id="4" name="Content Placeholder 3">
            <a:extLst>
              <a:ext uri="{FF2B5EF4-FFF2-40B4-BE49-F238E27FC236}">
                <a16:creationId xmlns:a16="http://schemas.microsoft.com/office/drawing/2014/main" id="{C5622E41-BD03-4A13-87F3-35EEC3EC1966}"/>
              </a:ext>
            </a:extLst>
          </p:cNvPr>
          <p:cNvSpPr>
            <a:spLocks noGrp="1"/>
          </p:cNvSpPr>
          <p:nvPr>
            <p:ph sz="quarter" idx="4"/>
          </p:nvPr>
        </p:nvSpPr>
        <p:spPr>
          <a:xfrm>
            <a:off x="6268326" y="2518612"/>
            <a:ext cx="4416552" cy="3352801"/>
          </a:xfrm>
        </p:spPr>
        <p:txBody>
          <a:bodyPr>
            <a:normAutofit fontScale="85000" lnSpcReduction="20000"/>
          </a:bodyPr>
          <a:lstStyle/>
          <a:p>
            <a:r>
              <a:rPr lang="en-US" dirty="0"/>
              <a:t>Technological Issues- Malfunctions can occur at any time for the Host and or the Attendees in the meeting. Lags (slows the computers) can make it impossible for attendees and or the host to understand the content being received/ delivered. </a:t>
            </a:r>
          </a:p>
          <a:p>
            <a:r>
              <a:rPr lang="en-US" dirty="0"/>
              <a:t>Initially Problematic- The technology can provide issues for the host due to an unfamiliarity. However this can change with time.</a:t>
            </a:r>
          </a:p>
          <a:p>
            <a:pPr marL="0" indent="0">
              <a:buNone/>
            </a:pPr>
            <a:endParaRPr lang="en-US" dirty="0"/>
          </a:p>
        </p:txBody>
      </p:sp>
    </p:spTree>
    <p:extLst>
      <p:ext uri="{BB962C8B-B14F-4D97-AF65-F5344CB8AC3E}">
        <p14:creationId xmlns:p14="http://schemas.microsoft.com/office/powerpoint/2010/main" val="412044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06A7A-4C0A-4566-84DF-9B21BE7FF9E2}"/>
              </a:ext>
            </a:extLst>
          </p:cNvPr>
          <p:cNvSpPr>
            <a:spLocks noGrp="1"/>
          </p:cNvSpPr>
          <p:nvPr>
            <p:ph type="title"/>
          </p:nvPr>
        </p:nvSpPr>
        <p:spPr/>
        <p:txBody>
          <a:bodyPr>
            <a:normAutofit fontScale="90000"/>
          </a:bodyPr>
          <a:lstStyle/>
          <a:p>
            <a:r>
              <a:rPr lang="en-US" dirty="0"/>
              <a:t>Video Platform: </a:t>
            </a:r>
            <a:r>
              <a:rPr lang="en-US" sz="3600" dirty="0">
                <a:solidFill>
                  <a:srgbClr val="C00000"/>
                </a:solidFill>
              </a:rPr>
              <a:t>Google Meets</a:t>
            </a:r>
            <a:r>
              <a:rPr lang="en-US" sz="3600" dirty="0"/>
              <a:t>(Option 1)</a:t>
            </a:r>
            <a:endParaRPr lang="en-US" sz="3600" dirty="0">
              <a:solidFill>
                <a:srgbClr val="C00000"/>
              </a:solidFill>
            </a:endParaRPr>
          </a:p>
        </p:txBody>
      </p:sp>
      <p:sp>
        <p:nvSpPr>
          <p:cNvPr id="12" name="Content Placeholder 11">
            <a:extLst>
              <a:ext uri="{FF2B5EF4-FFF2-40B4-BE49-F238E27FC236}">
                <a16:creationId xmlns:a16="http://schemas.microsoft.com/office/drawing/2014/main" id="{1BA9F6C1-E8A3-4FB6-A80C-955F0AFFDBA3}"/>
              </a:ext>
            </a:extLst>
          </p:cNvPr>
          <p:cNvSpPr>
            <a:spLocks noGrp="1"/>
          </p:cNvSpPr>
          <p:nvPr>
            <p:ph sz="half" idx="1"/>
          </p:nvPr>
        </p:nvSpPr>
        <p:spPr>
          <a:xfrm>
            <a:off x="1522413" y="1905000"/>
            <a:ext cx="4419599" cy="4876800"/>
          </a:xfrm>
        </p:spPr>
        <p:txBody>
          <a:bodyPr>
            <a:normAutofit fontScale="92500"/>
          </a:bodyPr>
          <a:lstStyle/>
          <a:p>
            <a:r>
              <a:rPr lang="en-US" dirty="0"/>
              <a:t>Share Screen</a:t>
            </a:r>
          </a:p>
          <a:p>
            <a:r>
              <a:rPr lang="en-US" dirty="0"/>
              <a:t>Virtual Whiteboard</a:t>
            </a:r>
          </a:p>
          <a:p>
            <a:r>
              <a:rPr lang="en-US" dirty="0"/>
              <a:t>Record Session</a:t>
            </a:r>
          </a:p>
          <a:p>
            <a:r>
              <a:rPr lang="en-US" dirty="0"/>
              <a:t>Compatible across devices</a:t>
            </a:r>
          </a:p>
          <a:p>
            <a:r>
              <a:rPr lang="en-US" dirty="0"/>
              <a:t>Participants can raise hand to alert teacher of questions without disrupting lecture</a:t>
            </a:r>
          </a:p>
          <a:p>
            <a:r>
              <a:rPr lang="en-US" dirty="0"/>
              <a:t>HD Video and Audio- Exceptional clarity and quality for virtual and hybrid classes.</a:t>
            </a:r>
          </a:p>
          <a:p>
            <a:r>
              <a:rPr lang="en-US" dirty="0"/>
              <a:t>Security Pin</a:t>
            </a:r>
          </a:p>
          <a:p>
            <a:endParaRPr lang="en-US" dirty="0"/>
          </a:p>
        </p:txBody>
      </p:sp>
      <p:sp>
        <p:nvSpPr>
          <p:cNvPr id="13" name="Content Placeholder 12">
            <a:extLst>
              <a:ext uri="{FF2B5EF4-FFF2-40B4-BE49-F238E27FC236}">
                <a16:creationId xmlns:a16="http://schemas.microsoft.com/office/drawing/2014/main" id="{57D98824-F9D4-42C2-8DFF-F89F023C917D}"/>
              </a:ext>
            </a:extLst>
          </p:cNvPr>
          <p:cNvSpPr>
            <a:spLocks noGrp="1"/>
          </p:cNvSpPr>
          <p:nvPr>
            <p:ph sz="half" idx="2"/>
          </p:nvPr>
        </p:nvSpPr>
        <p:spPr>
          <a:xfrm>
            <a:off x="6246815" y="1905000"/>
            <a:ext cx="4419598" cy="4876800"/>
          </a:xfrm>
        </p:spPr>
        <p:txBody>
          <a:bodyPr>
            <a:normAutofit fontScale="92500"/>
          </a:bodyPr>
          <a:lstStyle/>
          <a:p>
            <a:r>
              <a:rPr lang="en-US" dirty="0"/>
              <a:t>Controls for meeting host- Mute, Pin, Remove All Participants</a:t>
            </a:r>
          </a:p>
          <a:p>
            <a:r>
              <a:rPr lang="en-US" dirty="0"/>
              <a:t>Adjustable layout and </a:t>
            </a:r>
          </a:p>
          <a:p>
            <a:r>
              <a:rPr lang="en-US" dirty="0"/>
              <a:t>Option to Allow students to Share Screen</a:t>
            </a:r>
          </a:p>
          <a:p>
            <a:r>
              <a:rPr lang="en-US" dirty="0"/>
              <a:t>Disable chat</a:t>
            </a:r>
          </a:p>
          <a:p>
            <a:r>
              <a:rPr lang="en-US" dirty="0"/>
              <a:t>Live captioning during meetings- Accessibility</a:t>
            </a:r>
          </a:p>
          <a:p>
            <a:r>
              <a:rPr lang="en-US" dirty="0"/>
              <a:t>Messaging with participants</a:t>
            </a:r>
          </a:p>
          <a:p>
            <a:r>
              <a:rPr lang="en-US" dirty="0"/>
              <a:t>Integration with Google and Microsoft Office apps</a:t>
            </a:r>
          </a:p>
          <a:p>
            <a:endParaRPr lang="en-US" dirty="0"/>
          </a:p>
          <a:p>
            <a:endParaRPr lang="en-US" dirty="0"/>
          </a:p>
          <a:p>
            <a:pPr marL="0" indent="0">
              <a:buNone/>
            </a:pPr>
            <a:endParaRPr lang="en-US" dirty="0"/>
          </a:p>
        </p:txBody>
      </p:sp>
      <p:pic>
        <p:nvPicPr>
          <p:cNvPr id="3" name="Picture 2">
            <a:extLst>
              <a:ext uri="{FF2B5EF4-FFF2-40B4-BE49-F238E27FC236}">
                <a16:creationId xmlns:a16="http://schemas.microsoft.com/office/drawing/2014/main" id="{06B62057-95CF-4270-9148-614B823702EC}"/>
              </a:ext>
            </a:extLst>
          </p:cNvPr>
          <p:cNvPicPr>
            <a:picLocks noChangeAspect="1"/>
          </p:cNvPicPr>
          <p:nvPr/>
        </p:nvPicPr>
        <p:blipFill>
          <a:blip r:embed="rId2"/>
          <a:stretch>
            <a:fillRect/>
          </a:stretch>
        </p:blipFill>
        <p:spPr>
          <a:xfrm>
            <a:off x="187284" y="1697346"/>
            <a:ext cx="1182727" cy="2658086"/>
          </a:xfrm>
          <a:prstGeom prst="rect">
            <a:avLst/>
          </a:prstGeom>
        </p:spPr>
      </p:pic>
    </p:spTree>
    <p:extLst>
      <p:ext uri="{BB962C8B-B14F-4D97-AF65-F5344CB8AC3E}">
        <p14:creationId xmlns:p14="http://schemas.microsoft.com/office/powerpoint/2010/main" val="289436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06A7A-4C0A-4566-84DF-9B21BE7FF9E2}"/>
              </a:ext>
            </a:extLst>
          </p:cNvPr>
          <p:cNvSpPr>
            <a:spLocks noGrp="1"/>
          </p:cNvSpPr>
          <p:nvPr>
            <p:ph type="title"/>
          </p:nvPr>
        </p:nvSpPr>
        <p:spPr/>
        <p:txBody>
          <a:bodyPr>
            <a:normAutofit fontScale="90000"/>
          </a:bodyPr>
          <a:lstStyle/>
          <a:p>
            <a:r>
              <a:rPr lang="en-US" dirty="0"/>
              <a:t>Video Platform: </a:t>
            </a:r>
            <a:r>
              <a:rPr lang="en-US" sz="3600" dirty="0">
                <a:solidFill>
                  <a:srgbClr val="C00000"/>
                </a:solidFill>
              </a:rPr>
              <a:t>Microsoft Teams</a:t>
            </a:r>
            <a:r>
              <a:rPr lang="en-US" sz="3600" dirty="0"/>
              <a:t>(Option 2)</a:t>
            </a:r>
            <a:endParaRPr lang="en-US" sz="3600" dirty="0">
              <a:solidFill>
                <a:srgbClr val="C00000"/>
              </a:solidFill>
            </a:endParaRPr>
          </a:p>
        </p:txBody>
      </p:sp>
      <p:sp>
        <p:nvSpPr>
          <p:cNvPr id="12" name="Content Placeholder 11">
            <a:extLst>
              <a:ext uri="{FF2B5EF4-FFF2-40B4-BE49-F238E27FC236}">
                <a16:creationId xmlns:a16="http://schemas.microsoft.com/office/drawing/2014/main" id="{1BA9F6C1-E8A3-4FB6-A80C-955F0AFFDBA3}"/>
              </a:ext>
            </a:extLst>
          </p:cNvPr>
          <p:cNvSpPr>
            <a:spLocks noGrp="1"/>
          </p:cNvSpPr>
          <p:nvPr>
            <p:ph sz="half" idx="1"/>
          </p:nvPr>
        </p:nvSpPr>
        <p:spPr>
          <a:xfrm>
            <a:off x="1522413" y="1905000"/>
            <a:ext cx="4419599" cy="4876800"/>
          </a:xfrm>
        </p:spPr>
        <p:txBody>
          <a:bodyPr>
            <a:normAutofit lnSpcReduction="10000"/>
          </a:bodyPr>
          <a:lstStyle/>
          <a:p>
            <a:r>
              <a:rPr lang="en-US" dirty="0"/>
              <a:t>Share Screen</a:t>
            </a:r>
          </a:p>
          <a:p>
            <a:r>
              <a:rPr lang="en-US" dirty="0"/>
              <a:t>High Quality video and audio calling</a:t>
            </a:r>
          </a:p>
          <a:p>
            <a:r>
              <a:rPr lang="en-US" dirty="0"/>
              <a:t>Record Meetings</a:t>
            </a:r>
          </a:p>
          <a:p>
            <a:r>
              <a:rPr lang="en-US" dirty="0"/>
              <a:t>Chat before, during, and after meetings</a:t>
            </a:r>
          </a:p>
          <a:p>
            <a:r>
              <a:rPr lang="en-US" dirty="0"/>
              <a:t>Live Captions during meeting</a:t>
            </a:r>
          </a:p>
          <a:p>
            <a:r>
              <a:rPr lang="en-US" dirty="0"/>
              <a:t>User Friendly Interface.</a:t>
            </a:r>
          </a:p>
          <a:p>
            <a:r>
              <a:rPr lang="en-US" dirty="0"/>
              <a:t>Customized Backgrounds</a:t>
            </a:r>
          </a:p>
          <a:p>
            <a:r>
              <a:rPr lang="en-US" dirty="0"/>
              <a:t>Raise Hand Feature</a:t>
            </a:r>
          </a:p>
        </p:txBody>
      </p:sp>
      <p:sp>
        <p:nvSpPr>
          <p:cNvPr id="13" name="Content Placeholder 12">
            <a:extLst>
              <a:ext uri="{FF2B5EF4-FFF2-40B4-BE49-F238E27FC236}">
                <a16:creationId xmlns:a16="http://schemas.microsoft.com/office/drawing/2014/main" id="{57D98824-F9D4-42C2-8DFF-F89F023C917D}"/>
              </a:ext>
            </a:extLst>
          </p:cNvPr>
          <p:cNvSpPr>
            <a:spLocks noGrp="1"/>
          </p:cNvSpPr>
          <p:nvPr>
            <p:ph sz="half" idx="2"/>
          </p:nvPr>
        </p:nvSpPr>
        <p:spPr/>
        <p:txBody>
          <a:bodyPr>
            <a:normAutofit lnSpcReduction="10000"/>
          </a:bodyPr>
          <a:lstStyle/>
          <a:p>
            <a:r>
              <a:rPr lang="en-US" dirty="0"/>
              <a:t>Mute All Participants at once</a:t>
            </a:r>
          </a:p>
          <a:p>
            <a:r>
              <a:rPr lang="en-US" dirty="0"/>
              <a:t>Participant List (Can be downloaded after meeting)</a:t>
            </a:r>
          </a:p>
          <a:p>
            <a:r>
              <a:rPr lang="en-US" dirty="0"/>
              <a:t>Disable chat</a:t>
            </a:r>
          </a:p>
          <a:p>
            <a:r>
              <a:rPr lang="en-US" dirty="0"/>
              <a:t>Remove Disruptive Student from meeting</a:t>
            </a:r>
          </a:p>
          <a:p>
            <a:r>
              <a:rPr lang="en-US" dirty="0"/>
              <a:t>Share From Any Device</a:t>
            </a:r>
          </a:p>
          <a:p>
            <a:r>
              <a:rPr lang="en-US" dirty="0"/>
              <a:t>Share Files  during meeting</a:t>
            </a:r>
          </a:p>
          <a:p>
            <a:r>
              <a:rPr lang="en-US" dirty="0"/>
              <a:t>Security Pin</a:t>
            </a:r>
          </a:p>
          <a:p>
            <a:endParaRPr lang="en-US" dirty="0"/>
          </a:p>
          <a:p>
            <a:pPr marL="0" indent="0">
              <a:buNone/>
            </a:pPr>
            <a:endParaRPr lang="en-US" dirty="0"/>
          </a:p>
        </p:txBody>
      </p:sp>
      <p:pic>
        <p:nvPicPr>
          <p:cNvPr id="3" name="Picture 2">
            <a:extLst>
              <a:ext uri="{FF2B5EF4-FFF2-40B4-BE49-F238E27FC236}">
                <a16:creationId xmlns:a16="http://schemas.microsoft.com/office/drawing/2014/main" id="{EA76BFB5-DE67-4029-BF40-2F16CA03D899}"/>
              </a:ext>
            </a:extLst>
          </p:cNvPr>
          <p:cNvPicPr>
            <a:picLocks noChangeAspect="1"/>
          </p:cNvPicPr>
          <p:nvPr/>
        </p:nvPicPr>
        <p:blipFill>
          <a:blip r:embed="rId2"/>
          <a:stretch>
            <a:fillRect/>
          </a:stretch>
        </p:blipFill>
        <p:spPr>
          <a:xfrm>
            <a:off x="187284" y="1905000"/>
            <a:ext cx="1182727" cy="2658086"/>
          </a:xfrm>
          <a:prstGeom prst="rect">
            <a:avLst/>
          </a:prstGeom>
        </p:spPr>
      </p:pic>
    </p:spTree>
    <p:extLst>
      <p:ext uri="{BB962C8B-B14F-4D97-AF65-F5344CB8AC3E}">
        <p14:creationId xmlns:p14="http://schemas.microsoft.com/office/powerpoint/2010/main" val="38285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06A7A-4C0A-4566-84DF-9B21BE7FF9E2}"/>
              </a:ext>
            </a:extLst>
          </p:cNvPr>
          <p:cNvSpPr>
            <a:spLocks noGrp="1"/>
          </p:cNvSpPr>
          <p:nvPr>
            <p:ph type="title"/>
          </p:nvPr>
        </p:nvSpPr>
        <p:spPr/>
        <p:txBody>
          <a:bodyPr/>
          <a:lstStyle/>
          <a:p>
            <a:r>
              <a:rPr lang="en-US" dirty="0"/>
              <a:t>Video Platform: </a:t>
            </a:r>
            <a:r>
              <a:rPr lang="en-US" sz="3600" dirty="0">
                <a:solidFill>
                  <a:srgbClr val="C00000"/>
                </a:solidFill>
              </a:rPr>
              <a:t>Zoom</a:t>
            </a:r>
            <a:r>
              <a:rPr lang="en-US" sz="3600" dirty="0"/>
              <a:t>(Option 3)</a:t>
            </a:r>
            <a:endParaRPr lang="en-US" sz="3600" dirty="0">
              <a:solidFill>
                <a:srgbClr val="C00000"/>
              </a:solidFill>
            </a:endParaRPr>
          </a:p>
        </p:txBody>
      </p:sp>
      <p:sp>
        <p:nvSpPr>
          <p:cNvPr id="12" name="Content Placeholder 11">
            <a:extLst>
              <a:ext uri="{FF2B5EF4-FFF2-40B4-BE49-F238E27FC236}">
                <a16:creationId xmlns:a16="http://schemas.microsoft.com/office/drawing/2014/main" id="{1BA9F6C1-E8A3-4FB6-A80C-955F0AFFDBA3}"/>
              </a:ext>
            </a:extLst>
          </p:cNvPr>
          <p:cNvSpPr>
            <a:spLocks noGrp="1"/>
          </p:cNvSpPr>
          <p:nvPr>
            <p:ph sz="half" idx="1"/>
          </p:nvPr>
        </p:nvSpPr>
        <p:spPr>
          <a:xfrm>
            <a:off x="1522413" y="1905000"/>
            <a:ext cx="4419599" cy="4876800"/>
          </a:xfrm>
        </p:spPr>
        <p:txBody>
          <a:bodyPr>
            <a:normAutofit fontScale="70000" lnSpcReduction="20000"/>
          </a:bodyPr>
          <a:lstStyle/>
          <a:p>
            <a:r>
              <a:rPr lang="en-US" dirty="0"/>
              <a:t>Share Screen</a:t>
            </a:r>
          </a:p>
          <a:p>
            <a:r>
              <a:rPr lang="en-US" dirty="0"/>
              <a:t>Virtual Whiteboard</a:t>
            </a:r>
          </a:p>
          <a:p>
            <a:r>
              <a:rPr lang="en-US" dirty="0"/>
              <a:t>Chat Panel</a:t>
            </a:r>
          </a:p>
          <a:p>
            <a:r>
              <a:rPr lang="en-US" dirty="0"/>
              <a:t>Record Session-  allow students to learn at their own pace.</a:t>
            </a:r>
          </a:p>
          <a:p>
            <a:r>
              <a:rPr lang="en-US" dirty="0"/>
              <a:t>Breakout Rooms for collaborative work</a:t>
            </a:r>
          </a:p>
          <a:p>
            <a:r>
              <a:rPr lang="en-US" dirty="0"/>
              <a:t>Virtual Backgrounds</a:t>
            </a:r>
          </a:p>
          <a:p>
            <a:r>
              <a:rPr lang="en-US" dirty="0"/>
              <a:t>Participants can raise hand to alert teacher of questions without disrupting lecture</a:t>
            </a:r>
          </a:p>
          <a:p>
            <a:r>
              <a:rPr lang="en-US" dirty="0"/>
              <a:t>HD Video and Audio- Exceptional clarity and quality for virtual and hybrid classes.</a:t>
            </a:r>
          </a:p>
          <a:p>
            <a:endParaRPr lang="en-US" dirty="0"/>
          </a:p>
        </p:txBody>
      </p:sp>
      <p:sp>
        <p:nvSpPr>
          <p:cNvPr id="13" name="Content Placeholder 12">
            <a:extLst>
              <a:ext uri="{FF2B5EF4-FFF2-40B4-BE49-F238E27FC236}">
                <a16:creationId xmlns:a16="http://schemas.microsoft.com/office/drawing/2014/main" id="{57D98824-F9D4-42C2-8DFF-F89F023C917D}"/>
              </a:ext>
            </a:extLst>
          </p:cNvPr>
          <p:cNvSpPr>
            <a:spLocks noGrp="1"/>
          </p:cNvSpPr>
          <p:nvPr>
            <p:ph sz="half" idx="2"/>
          </p:nvPr>
        </p:nvSpPr>
        <p:spPr/>
        <p:txBody>
          <a:bodyPr>
            <a:normAutofit fontScale="70000" lnSpcReduction="20000"/>
          </a:bodyPr>
          <a:lstStyle/>
          <a:p>
            <a:r>
              <a:rPr lang="en-US" dirty="0"/>
              <a:t>Enable Waiting Room</a:t>
            </a:r>
          </a:p>
          <a:p>
            <a:r>
              <a:rPr lang="en-US" dirty="0"/>
              <a:t>Mute All Participants at once</a:t>
            </a:r>
          </a:p>
          <a:p>
            <a:r>
              <a:rPr lang="en-US" dirty="0"/>
              <a:t>Option to Allow students to Share Screen</a:t>
            </a:r>
          </a:p>
          <a:p>
            <a:r>
              <a:rPr lang="en-US" dirty="0"/>
              <a:t>Disable chat</a:t>
            </a:r>
          </a:p>
          <a:p>
            <a:r>
              <a:rPr lang="en-US" dirty="0"/>
              <a:t>Allow Co-Host- Great for co-teachers</a:t>
            </a:r>
          </a:p>
          <a:p>
            <a:r>
              <a:rPr lang="en-US" dirty="0"/>
              <a:t>Remove Disruptive Student from meeting</a:t>
            </a:r>
          </a:p>
          <a:p>
            <a:r>
              <a:rPr lang="en-US" dirty="0"/>
              <a:t>Create a virtual seating chart </a:t>
            </a:r>
          </a:p>
          <a:p>
            <a:r>
              <a:rPr lang="en-US" dirty="0"/>
              <a:t>Accessibility for all learners- Ensures that every student can participate equitably with closed captioning and keyboard shortcuts.</a:t>
            </a:r>
          </a:p>
          <a:p>
            <a:r>
              <a:rPr lang="en-US" dirty="0"/>
              <a:t>Security Passcode</a:t>
            </a:r>
          </a:p>
          <a:p>
            <a:endParaRPr lang="en-US" dirty="0"/>
          </a:p>
          <a:p>
            <a:pPr marL="0" indent="0">
              <a:buNone/>
            </a:pPr>
            <a:endParaRPr lang="en-US" dirty="0"/>
          </a:p>
        </p:txBody>
      </p:sp>
      <p:pic>
        <p:nvPicPr>
          <p:cNvPr id="3" name="Picture 2">
            <a:extLst>
              <a:ext uri="{FF2B5EF4-FFF2-40B4-BE49-F238E27FC236}">
                <a16:creationId xmlns:a16="http://schemas.microsoft.com/office/drawing/2014/main" id="{CFF45C1E-0341-4AA8-A580-D818EDB16485}"/>
              </a:ext>
            </a:extLst>
          </p:cNvPr>
          <p:cNvPicPr>
            <a:picLocks noChangeAspect="1"/>
          </p:cNvPicPr>
          <p:nvPr/>
        </p:nvPicPr>
        <p:blipFill>
          <a:blip r:embed="rId2"/>
          <a:stretch>
            <a:fillRect/>
          </a:stretch>
        </p:blipFill>
        <p:spPr>
          <a:xfrm>
            <a:off x="339685" y="1713388"/>
            <a:ext cx="1182727" cy="2658086"/>
          </a:xfrm>
          <a:prstGeom prst="rect">
            <a:avLst/>
          </a:prstGeom>
        </p:spPr>
      </p:pic>
    </p:spTree>
    <p:extLst>
      <p:ext uri="{BB962C8B-B14F-4D97-AF65-F5344CB8AC3E}">
        <p14:creationId xmlns:p14="http://schemas.microsoft.com/office/powerpoint/2010/main" val="362646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C663-5A65-4C65-8125-3BA9B26FDA57}"/>
              </a:ext>
            </a:extLst>
          </p:cNvPr>
          <p:cNvSpPr>
            <a:spLocks noGrp="1"/>
          </p:cNvSpPr>
          <p:nvPr>
            <p:ph type="title"/>
          </p:nvPr>
        </p:nvSpPr>
        <p:spPr/>
        <p:txBody>
          <a:bodyPr/>
          <a:lstStyle/>
          <a:p>
            <a:pPr algn="ctr"/>
            <a:r>
              <a:rPr lang="en-US" dirty="0"/>
              <a:t>Successful Methods for My Teaching During a Pandemic</a:t>
            </a:r>
          </a:p>
        </p:txBody>
      </p:sp>
      <p:pic>
        <p:nvPicPr>
          <p:cNvPr id="4" name="Picture 3">
            <a:extLst>
              <a:ext uri="{FF2B5EF4-FFF2-40B4-BE49-F238E27FC236}">
                <a16:creationId xmlns:a16="http://schemas.microsoft.com/office/drawing/2014/main" id="{55F8CADE-8F9E-445A-A4B0-482529511FDA}"/>
              </a:ext>
            </a:extLst>
          </p:cNvPr>
          <p:cNvPicPr>
            <a:picLocks noChangeAspect="1"/>
          </p:cNvPicPr>
          <p:nvPr/>
        </p:nvPicPr>
        <p:blipFill>
          <a:blip r:embed="rId2"/>
          <a:stretch>
            <a:fillRect/>
          </a:stretch>
        </p:blipFill>
        <p:spPr>
          <a:xfrm>
            <a:off x="7237412" y="1543050"/>
            <a:ext cx="4577255" cy="3048000"/>
          </a:xfrm>
          <a:prstGeom prst="rect">
            <a:avLst/>
          </a:prstGeom>
        </p:spPr>
      </p:pic>
      <p:pic>
        <p:nvPicPr>
          <p:cNvPr id="5" name="Picture 4">
            <a:extLst>
              <a:ext uri="{FF2B5EF4-FFF2-40B4-BE49-F238E27FC236}">
                <a16:creationId xmlns:a16="http://schemas.microsoft.com/office/drawing/2014/main" id="{17DD5F87-2844-448A-BF12-A3639E7B56E0}"/>
              </a:ext>
            </a:extLst>
          </p:cNvPr>
          <p:cNvPicPr>
            <a:picLocks noChangeAspect="1"/>
          </p:cNvPicPr>
          <p:nvPr/>
        </p:nvPicPr>
        <p:blipFill rotWithShape="1">
          <a:blip r:embed="rId3"/>
          <a:srcRect l="18382" t="16114" r="15441" b="-282"/>
          <a:stretch/>
        </p:blipFill>
        <p:spPr>
          <a:xfrm>
            <a:off x="1065212" y="1809750"/>
            <a:ext cx="3961449" cy="2514600"/>
          </a:xfrm>
          <a:prstGeom prst="rect">
            <a:avLst/>
          </a:prstGeom>
          <a:ln>
            <a:noFill/>
          </a:ln>
          <a:effectLst>
            <a:softEdge rad="112500"/>
          </a:effectLst>
        </p:spPr>
      </p:pic>
      <p:cxnSp>
        <p:nvCxnSpPr>
          <p:cNvPr id="7" name="Straight Connector 6">
            <a:extLst>
              <a:ext uri="{FF2B5EF4-FFF2-40B4-BE49-F238E27FC236}">
                <a16:creationId xmlns:a16="http://schemas.microsoft.com/office/drawing/2014/main" id="{F8BF9DC0-2677-49F5-ADB1-8B96AFB7DF82}"/>
              </a:ext>
            </a:extLst>
          </p:cNvPr>
          <p:cNvCxnSpPr>
            <a:cxnSpLocks/>
          </p:cNvCxnSpPr>
          <p:nvPr/>
        </p:nvCxnSpPr>
        <p:spPr>
          <a:xfrm>
            <a:off x="6475412" y="1661007"/>
            <a:ext cx="0" cy="3368193"/>
          </a:xfrm>
          <a:prstGeom prst="line">
            <a:avLst/>
          </a:prstGeom>
          <a:ln w="571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48957B-CA43-4F93-B379-642956B19F80}"/>
              </a:ext>
            </a:extLst>
          </p:cNvPr>
          <p:cNvSpPr txBox="1"/>
          <p:nvPr/>
        </p:nvSpPr>
        <p:spPr>
          <a:xfrm>
            <a:off x="0" y="4591050"/>
            <a:ext cx="6475406" cy="1754326"/>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400" dirty="0"/>
              <a:t>Easy Interface to access for student and teachers</a:t>
            </a:r>
          </a:p>
          <a:p>
            <a:pPr marL="342900" indent="-342900">
              <a:lnSpc>
                <a:spcPct val="90000"/>
              </a:lnSpc>
              <a:buFont typeface="Wingdings" panose="05000000000000000000" pitchFamily="2" charset="2"/>
              <a:buChar char="§"/>
            </a:pPr>
            <a:r>
              <a:rPr lang="en-US" sz="2400" dirty="0"/>
              <a:t>Free for all users</a:t>
            </a:r>
          </a:p>
          <a:p>
            <a:pPr marL="342900" indent="-342900">
              <a:lnSpc>
                <a:spcPct val="90000"/>
              </a:lnSpc>
              <a:buFont typeface="Wingdings" panose="05000000000000000000" pitchFamily="2" charset="2"/>
              <a:buChar char="§"/>
            </a:pPr>
            <a:r>
              <a:rPr lang="en-US" sz="2400" dirty="0"/>
              <a:t>Compatible with the county’s existing platforms</a:t>
            </a:r>
          </a:p>
        </p:txBody>
      </p:sp>
      <p:sp>
        <p:nvSpPr>
          <p:cNvPr id="11" name="TextBox 10">
            <a:extLst>
              <a:ext uri="{FF2B5EF4-FFF2-40B4-BE49-F238E27FC236}">
                <a16:creationId xmlns:a16="http://schemas.microsoft.com/office/drawing/2014/main" id="{3D09A4A5-3ED8-42F7-B77B-AEDB4D25D3C8}"/>
              </a:ext>
            </a:extLst>
          </p:cNvPr>
          <p:cNvSpPr txBox="1"/>
          <p:nvPr/>
        </p:nvSpPr>
        <p:spPr>
          <a:xfrm>
            <a:off x="7235817" y="4343400"/>
            <a:ext cx="4494212" cy="2419124"/>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400" dirty="0"/>
              <a:t>Little to no technical difficulty</a:t>
            </a:r>
          </a:p>
          <a:p>
            <a:pPr marL="342900" indent="-342900">
              <a:lnSpc>
                <a:spcPct val="90000"/>
              </a:lnSpc>
              <a:buFont typeface="Wingdings" panose="05000000000000000000" pitchFamily="2" charset="2"/>
              <a:buChar char="§"/>
            </a:pPr>
            <a:r>
              <a:rPr lang="en-US" sz="2400" dirty="0"/>
              <a:t>HD quality  service</a:t>
            </a:r>
          </a:p>
          <a:p>
            <a:pPr marL="342900" indent="-342900">
              <a:lnSpc>
                <a:spcPct val="90000"/>
              </a:lnSpc>
              <a:buFont typeface="Wingdings" panose="05000000000000000000" pitchFamily="2" charset="2"/>
              <a:buChar char="§"/>
            </a:pPr>
            <a:r>
              <a:rPr lang="en-US" sz="2400" dirty="0"/>
              <a:t>Free</a:t>
            </a:r>
          </a:p>
          <a:p>
            <a:pPr marL="342900" indent="-342900">
              <a:lnSpc>
                <a:spcPct val="90000"/>
              </a:lnSpc>
              <a:buFont typeface="Wingdings" panose="05000000000000000000" pitchFamily="2" charset="2"/>
              <a:buChar char="§"/>
            </a:pPr>
            <a:r>
              <a:rPr lang="en-US" sz="2400" dirty="0"/>
              <a:t>Unlimited time for meetings</a:t>
            </a:r>
          </a:p>
          <a:p>
            <a:pPr marL="342900" indent="-342900">
              <a:lnSpc>
                <a:spcPct val="90000"/>
              </a:lnSpc>
              <a:buFont typeface="Wingdings" panose="05000000000000000000" pitchFamily="2" charset="2"/>
              <a:buChar char="§"/>
            </a:pPr>
            <a:r>
              <a:rPr lang="en-US" sz="2400" dirty="0"/>
              <a:t>Advanced screen sharing capabilities</a:t>
            </a:r>
          </a:p>
          <a:p>
            <a:pPr marL="342900" indent="-342900">
              <a:lnSpc>
                <a:spcPct val="90000"/>
              </a:lnSpc>
              <a:buFont typeface="Wingdings" panose="05000000000000000000" pitchFamily="2" charset="2"/>
              <a:buChar char="§"/>
            </a:pPr>
            <a:endParaRPr lang="en-US" sz="2400" dirty="0"/>
          </a:p>
        </p:txBody>
      </p:sp>
    </p:spTree>
    <p:extLst>
      <p:ext uri="{BB962C8B-B14F-4D97-AF65-F5344CB8AC3E}">
        <p14:creationId xmlns:p14="http://schemas.microsoft.com/office/powerpoint/2010/main" val="37187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C663-5A65-4C65-8125-3BA9B26FDA57}"/>
              </a:ext>
            </a:extLst>
          </p:cNvPr>
          <p:cNvSpPr>
            <a:spLocks noGrp="1"/>
          </p:cNvSpPr>
          <p:nvPr>
            <p:ph type="title"/>
          </p:nvPr>
        </p:nvSpPr>
        <p:spPr/>
        <p:txBody>
          <a:bodyPr/>
          <a:lstStyle/>
          <a:p>
            <a:pPr algn="ctr"/>
            <a:r>
              <a:rPr lang="en-US" dirty="0"/>
              <a:t>Successful Methods for my Teaching During a Pandemic</a:t>
            </a:r>
          </a:p>
        </p:txBody>
      </p:sp>
      <p:pic>
        <p:nvPicPr>
          <p:cNvPr id="6" name="Picture 5">
            <a:extLst>
              <a:ext uri="{FF2B5EF4-FFF2-40B4-BE49-F238E27FC236}">
                <a16:creationId xmlns:a16="http://schemas.microsoft.com/office/drawing/2014/main" id="{DA92B986-DA8C-4C4B-B440-2E46CBF46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 y="3048000"/>
            <a:ext cx="11887201" cy="3234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B66911A-740F-4B88-A35B-11F68916C17F}"/>
              </a:ext>
            </a:extLst>
          </p:cNvPr>
          <p:cNvPicPr>
            <a:picLocks noChangeAspect="1"/>
          </p:cNvPicPr>
          <p:nvPr/>
        </p:nvPicPr>
        <p:blipFill>
          <a:blip r:embed="rId3"/>
          <a:stretch>
            <a:fillRect/>
          </a:stretch>
        </p:blipFill>
        <p:spPr>
          <a:xfrm>
            <a:off x="150812" y="167634"/>
            <a:ext cx="1798225" cy="1139798"/>
          </a:xfrm>
          <a:prstGeom prst="rect">
            <a:avLst/>
          </a:prstGeom>
        </p:spPr>
      </p:pic>
      <p:pic>
        <p:nvPicPr>
          <p:cNvPr id="13" name="Picture 12">
            <a:extLst>
              <a:ext uri="{FF2B5EF4-FFF2-40B4-BE49-F238E27FC236}">
                <a16:creationId xmlns:a16="http://schemas.microsoft.com/office/drawing/2014/main" id="{6F1C0D55-84AE-4193-ABCC-DB2020DC76B1}"/>
              </a:ext>
            </a:extLst>
          </p:cNvPr>
          <p:cNvPicPr>
            <a:picLocks noChangeAspect="1"/>
          </p:cNvPicPr>
          <p:nvPr/>
        </p:nvPicPr>
        <p:blipFill>
          <a:blip r:embed="rId4"/>
          <a:stretch>
            <a:fillRect/>
          </a:stretch>
        </p:blipFill>
        <p:spPr>
          <a:xfrm>
            <a:off x="10239537" y="167381"/>
            <a:ext cx="1798476" cy="1140051"/>
          </a:xfrm>
          <a:prstGeom prst="rect">
            <a:avLst/>
          </a:prstGeom>
        </p:spPr>
      </p:pic>
      <p:sp>
        <p:nvSpPr>
          <p:cNvPr id="14" name="TextBox 13">
            <a:extLst>
              <a:ext uri="{FF2B5EF4-FFF2-40B4-BE49-F238E27FC236}">
                <a16:creationId xmlns:a16="http://schemas.microsoft.com/office/drawing/2014/main" id="{437901E4-182D-446C-BF13-63B4B097B487}"/>
              </a:ext>
            </a:extLst>
          </p:cNvPr>
          <p:cNvSpPr txBox="1"/>
          <p:nvPr/>
        </p:nvSpPr>
        <p:spPr>
          <a:xfrm>
            <a:off x="1949037" y="2057400"/>
            <a:ext cx="8229600" cy="424732"/>
          </a:xfrm>
          <a:prstGeom prst="rect">
            <a:avLst/>
          </a:prstGeom>
          <a:noFill/>
        </p:spPr>
        <p:txBody>
          <a:bodyPr wrap="square" rtlCol="0">
            <a:spAutoFit/>
          </a:bodyPr>
          <a:lstStyle/>
          <a:p>
            <a:pPr algn="ctr">
              <a:lnSpc>
                <a:spcPct val="90000"/>
              </a:lnSpc>
            </a:pPr>
            <a:r>
              <a:rPr lang="en-US" sz="2400" dirty="0"/>
              <a:t>How Students Access Google Classroom</a:t>
            </a:r>
          </a:p>
        </p:txBody>
      </p:sp>
      <p:sp>
        <p:nvSpPr>
          <p:cNvPr id="4" name="Arrow: Down 3">
            <a:extLst>
              <a:ext uri="{FF2B5EF4-FFF2-40B4-BE49-F238E27FC236}">
                <a16:creationId xmlns:a16="http://schemas.microsoft.com/office/drawing/2014/main" id="{4B2BD992-1443-4575-BAD2-0A603C4DB0B8}"/>
              </a:ext>
            </a:extLst>
          </p:cNvPr>
          <p:cNvSpPr/>
          <p:nvPr/>
        </p:nvSpPr>
        <p:spPr>
          <a:xfrm>
            <a:off x="5797137" y="2510206"/>
            <a:ext cx="533400" cy="261068"/>
          </a:xfrm>
          <a:prstGeom prst="downArrow">
            <a:avLst/>
          </a:prstGeom>
          <a:solidFill>
            <a:srgbClr val="FF000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rgbClr val="262626"/>
                </a:solidFill>
              </a:ln>
              <a:solidFill>
                <a:schemeClr val="accent3">
                  <a:lumMod val="75000"/>
                </a:schemeClr>
              </a:solidFill>
            </a:endParaRPr>
          </a:p>
        </p:txBody>
      </p:sp>
    </p:spTree>
    <p:extLst>
      <p:ext uri="{BB962C8B-B14F-4D97-AF65-F5344CB8AC3E}">
        <p14:creationId xmlns:p14="http://schemas.microsoft.com/office/powerpoint/2010/main" val="150528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C663-5A65-4C65-8125-3BA9B26FDA57}"/>
              </a:ext>
            </a:extLst>
          </p:cNvPr>
          <p:cNvSpPr>
            <a:spLocks noGrp="1"/>
          </p:cNvSpPr>
          <p:nvPr>
            <p:ph type="title"/>
          </p:nvPr>
        </p:nvSpPr>
        <p:spPr/>
        <p:txBody>
          <a:bodyPr/>
          <a:lstStyle/>
          <a:p>
            <a:pPr algn="ctr"/>
            <a:r>
              <a:rPr lang="en-US" dirty="0"/>
              <a:t>Successful Methods for my Teaching During a Pandemic</a:t>
            </a:r>
          </a:p>
        </p:txBody>
      </p:sp>
      <p:sp>
        <p:nvSpPr>
          <p:cNvPr id="14" name="TextBox 13">
            <a:extLst>
              <a:ext uri="{FF2B5EF4-FFF2-40B4-BE49-F238E27FC236}">
                <a16:creationId xmlns:a16="http://schemas.microsoft.com/office/drawing/2014/main" id="{437901E4-182D-446C-BF13-63B4B097B487}"/>
              </a:ext>
            </a:extLst>
          </p:cNvPr>
          <p:cNvSpPr txBox="1"/>
          <p:nvPr/>
        </p:nvSpPr>
        <p:spPr>
          <a:xfrm>
            <a:off x="-688976" y="1642798"/>
            <a:ext cx="8229600" cy="424732"/>
          </a:xfrm>
          <a:prstGeom prst="rect">
            <a:avLst/>
          </a:prstGeom>
          <a:noFill/>
        </p:spPr>
        <p:txBody>
          <a:bodyPr wrap="square" rtlCol="0">
            <a:spAutoFit/>
          </a:bodyPr>
          <a:lstStyle/>
          <a:p>
            <a:pPr algn="ctr">
              <a:lnSpc>
                <a:spcPct val="90000"/>
              </a:lnSpc>
            </a:pPr>
            <a:r>
              <a:rPr lang="en-US" sz="2400" dirty="0"/>
              <a:t>How Students Access Zoom Meeting</a:t>
            </a:r>
          </a:p>
        </p:txBody>
      </p:sp>
      <p:pic>
        <p:nvPicPr>
          <p:cNvPr id="4" name="Picture 3">
            <a:extLst>
              <a:ext uri="{FF2B5EF4-FFF2-40B4-BE49-F238E27FC236}">
                <a16:creationId xmlns:a16="http://schemas.microsoft.com/office/drawing/2014/main" id="{531D6B8B-075C-4D09-91CC-E7D923D3C02B}"/>
              </a:ext>
            </a:extLst>
          </p:cNvPr>
          <p:cNvPicPr>
            <a:picLocks noChangeAspect="1"/>
          </p:cNvPicPr>
          <p:nvPr/>
        </p:nvPicPr>
        <p:blipFill>
          <a:blip r:embed="rId2"/>
          <a:stretch>
            <a:fillRect/>
          </a:stretch>
        </p:blipFill>
        <p:spPr>
          <a:xfrm>
            <a:off x="10021494" y="47238"/>
            <a:ext cx="2216293" cy="1475561"/>
          </a:xfrm>
          <a:prstGeom prst="rect">
            <a:avLst/>
          </a:prstGeom>
        </p:spPr>
      </p:pic>
      <p:pic>
        <p:nvPicPr>
          <p:cNvPr id="7" name="Picture 6">
            <a:extLst>
              <a:ext uri="{FF2B5EF4-FFF2-40B4-BE49-F238E27FC236}">
                <a16:creationId xmlns:a16="http://schemas.microsoft.com/office/drawing/2014/main" id="{6C5D8999-1E84-4D2B-A6B3-CCE9EB0DB247}"/>
              </a:ext>
            </a:extLst>
          </p:cNvPr>
          <p:cNvPicPr>
            <a:picLocks noChangeAspect="1"/>
          </p:cNvPicPr>
          <p:nvPr/>
        </p:nvPicPr>
        <p:blipFill>
          <a:blip r:embed="rId3"/>
          <a:stretch>
            <a:fillRect/>
          </a:stretch>
        </p:blipFill>
        <p:spPr>
          <a:xfrm>
            <a:off x="-270099" y="0"/>
            <a:ext cx="2219136" cy="1475360"/>
          </a:xfrm>
          <a:prstGeom prst="rect">
            <a:avLst/>
          </a:prstGeom>
        </p:spPr>
      </p:pic>
      <p:sp>
        <p:nvSpPr>
          <p:cNvPr id="8" name="TextBox 7">
            <a:extLst>
              <a:ext uri="{FF2B5EF4-FFF2-40B4-BE49-F238E27FC236}">
                <a16:creationId xmlns:a16="http://schemas.microsoft.com/office/drawing/2014/main" id="{14198B1F-6B17-4760-9F7F-039B770CD014}"/>
              </a:ext>
            </a:extLst>
          </p:cNvPr>
          <p:cNvSpPr txBox="1"/>
          <p:nvPr/>
        </p:nvSpPr>
        <p:spPr>
          <a:xfrm>
            <a:off x="6932612" y="1601131"/>
            <a:ext cx="3200400" cy="424732"/>
          </a:xfrm>
          <a:prstGeom prst="rect">
            <a:avLst/>
          </a:prstGeom>
          <a:noFill/>
        </p:spPr>
        <p:txBody>
          <a:bodyPr wrap="square" rtlCol="0">
            <a:spAutoFit/>
          </a:bodyPr>
          <a:lstStyle/>
          <a:p>
            <a:pPr>
              <a:lnSpc>
                <a:spcPct val="90000"/>
              </a:lnSpc>
            </a:pPr>
            <a:r>
              <a:rPr lang="en-US" sz="2400" dirty="0"/>
              <a:t>Link: </a:t>
            </a:r>
            <a:r>
              <a:rPr lang="en-US" sz="2400" dirty="0">
                <a:hlinkClick r:id="rId4"/>
              </a:rPr>
              <a:t>https://zoom.us/</a:t>
            </a:r>
            <a:r>
              <a:rPr lang="en-US" sz="2400" dirty="0"/>
              <a:t> </a:t>
            </a:r>
          </a:p>
        </p:txBody>
      </p:sp>
      <p:pic>
        <p:nvPicPr>
          <p:cNvPr id="11" name="Picture 10">
            <a:extLst>
              <a:ext uri="{FF2B5EF4-FFF2-40B4-BE49-F238E27FC236}">
                <a16:creationId xmlns:a16="http://schemas.microsoft.com/office/drawing/2014/main" id="{EAC4A934-30D7-48F8-945F-8A4AF96D466E}"/>
              </a:ext>
            </a:extLst>
          </p:cNvPr>
          <p:cNvPicPr>
            <a:picLocks noChangeAspect="1"/>
          </p:cNvPicPr>
          <p:nvPr/>
        </p:nvPicPr>
        <p:blipFill rotWithShape="1">
          <a:blip r:embed="rId5">
            <a:extLst>
              <a:ext uri="{28A0092B-C50C-407E-A947-70E740481C1C}">
                <a14:useLocalDpi xmlns:a14="http://schemas.microsoft.com/office/drawing/2010/main" val="0"/>
              </a:ext>
            </a:extLst>
          </a:blip>
          <a:srcRect b="18307"/>
          <a:stretch/>
        </p:blipFill>
        <p:spPr>
          <a:xfrm>
            <a:off x="945431" y="2513212"/>
            <a:ext cx="10297962" cy="4070150"/>
          </a:xfrm>
          <a:prstGeom prst="rect">
            <a:avLst/>
          </a:prstGeom>
        </p:spPr>
      </p:pic>
      <p:sp>
        <p:nvSpPr>
          <p:cNvPr id="12" name="Oval 11">
            <a:extLst>
              <a:ext uri="{FF2B5EF4-FFF2-40B4-BE49-F238E27FC236}">
                <a16:creationId xmlns:a16="http://schemas.microsoft.com/office/drawing/2014/main" id="{71608D91-9DB3-4292-853D-0D8745225C85}"/>
              </a:ext>
            </a:extLst>
          </p:cNvPr>
          <p:cNvSpPr/>
          <p:nvPr/>
        </p:nvSpPr>
        <p:spPr>
          <a:xfrm>
            <a:off x="5330824" y="4309024"/>
            <a:ext cx="1828800" cy="1588310"/>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10D060-A004-41ED-B71D-1C44599987AD}"/>
              </a:ext>
            </a:extLst>
          </p:cNvPr>
          <p:cNvSpPr txBox="1"/>
          <p:nvPr/>
        </p:nvSpPr>
        <p:spPr>
          <a:xfrm>
            <a:off x="8302624" y="3581400"/>
            <a:ext cx="2362200" cy="1421928"/>
          </a:xfrm>
          <a:prstGeom prst="rect">
            <a:avLst/>
          </a:prstGeom>
          <a:noFill/>
        </p:spPr>
        <p:txBody>
          <a:bodyPr wrap="square" rtlCol="0">
            <a:spAutoFit/>
          </a:bodyPr>
          <a:lstStyle/>
          <a:p>
            <a:pPr>
              <a:lnSpc>
                <a:spcPct val="90000"/>
              </a:lnSpc>
            </a:pPr>
            <a:r>
              <a:rPr lang="en-US" sz="2400" dirty="0">
                <a:solidFill>
                  <a:schemeClr val="bg1"/>
                </a:solidFill>
              </a:rPr>
              <a:t>Students Enter Meeting ID </a:t>
            </a:r>
          </a:p>
          <a:p>
            <a:pPr>
              <a:lnSpc>
                <a:spcPct val="90000"/>
              </a:lnSpc>
            </a:pPr>
            <a:r>
              <a:rPr lang="en-US" sz="2400" dirty="0">
                <a:solidFill>
                  <a:schemeClr val="bg1"/>
                </a:solidFill>
              </a:rPr>
              <a:t>and Passcode to</a:t>
            </a:r>
          </a:p>
          <a:p>
            <a:pPr>
              <a:lnSpc>
                <a:spcPct val="90000"/>
              </a:lnSpc>
            </a:pPr>
            <a:r>
              <a:rPr lang="en-US" sz="2400" dirty="0">
                <a:solidFill>
                  <a:schemeClr val="bg1"/>
                </a:solidFill>
              </a:rPr>
              <a:t>Join Meeting</a:t>
            </a:r>
          </a:p>
        </p:txBody>
      </p:sp>
      <p:sp>
        <p:nvSpPr>
          <p:cNvPr id="16" name="Arrow: Left 15">
            <a:extLst>
              <a:ext uri="{FF2B5EF4-FFF2-40B4-BE49-F238E27FC236}">
                <a16:creationId xmlns:a16="http://schemas.microsoft.com/office/drawing/2014/main" id="{BFFADB9A-36A1-440C-A083-52CE0618F95C}"/>
              </a:ext>
            </a:extLst>
          </p:cNvPr>
          <p:cNvSpPr/>
          <p:nvPr/>
        </p:nvSpPr>
        <p:spPr>
          <a:xfrm rot="19829747">
            <a:off x="7619417" y="4428343"/>
            <a:ext cx="611188" cy="480913"/>
          </a:xfrm>
          <a:prstGeom prst="leftArrow">
            <a:avLst/>
          </a:prstGeom>
          <a:solidFill>
            <a:srgbClr val="FF000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DFF3603-BE14-447F-A4D2-1014E5BDD993}"/>
              </a:ext>
            </a:extLst>
          </p:cNvPr>
          <p:cNvSpPr txBox="1"/>
          <p:nvPr/>
        </p:nvSpPr>
        <p:spPr>
          <a:xfrm>
            <a:off x="1827212" y="2633211"/>
            <a:ext cx="2177181" cy="424732"/>
          </a:xfrm>
          <a:prstGeom prst="rect">
            <a:avLst/>
          </a:prstGeom>
          <a:noFill/>
        </p:spPr>
        <p:txBody>
          <a:bodyPr wrap="square" rtlCol="0">
            <a:spAutoFit/>
          </a:bodyPr>
          <a:lstStyle/>
          <a:p>
            <a:pPr>
              <a:lnSpc>
                <a:spcPct val="90000"/>
              </a:lnSpc>
            </a:pPr>
            <a:r>
              <a:rPr lang="en-US" sz="2400" b="1" dirty="0">
                <a:solidFill>
                  <a:srgbClr val="FF0000"/>
                </a:solidFill>
                <a:effectLst>
                  <a:outerShdw blurRad="38100" dist="38100" dir="2700000" algn="tl">
                    <a:srgbClr val="000000">
                      <a:alpha val="43137"/>
                    </a:srgbClr>
                  </a:outerShdw>
                </a:effectLst>
                <a:highlight>
                  <a:srgbClr val="FFFF00"/>
                </a:highlight>
              </a:rPr>
              <a:t>Teacher View</a:t>
            </a:r>
          </a:p>
        </p:txBody>
      </p:sp>
    </p:spTree>
    <p:extLst>
      <p:ext uri="{BB962C8B-B14F-4D97-AF65-F5344CB8AC3E}">
        <p14:creationId xmlns:p14="http://schemas.microsoft.com/office/powerpoint/2010/main" val="54977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0627-6247-4B49-90D4-1E45B0EEC6B6}"/>
              </a:ext>
            </a:extLst>
          </p:cNvPr>
          <p:cNvSpPr>
            <a:spLocks noGrp="1"/>
          </p:cNvSpPr>
          <p:nvPr>
            <p:ph type="title"/>
          </p:nvPr>
        </p:nvSpPr>
        <p:spPr>
          <a:xfrm>
            <a:off x="1522414" y="274638"/>
            <a:ext cx="10286998" cy="1020762"/>
          </a:xfrm>
        </p:spPr>
        <p:txBody>
          <a:bodyPr>
            <a:normAutofit fontScale="90000"/>
          </a:bodyPr>
          <a:lstStyle/>
          <a:p>
            <a:pPr algn="ctr"/>
            <a:r>
              <a:rPr lang="en-US" dirty="0"/>
              <a:t>Successful Teaching Methods During a Pandemic: Teaching Style and Delivery Instruction </a:t>
            </a:r>
          </a:p>
        </p:txBody>
      </p:sp>
      <p:sp>
        <p:nvSpPr>
          <p:cNvPr id="3" name="Content Placeholder 2">
            <a:extLst>
              <a:ext uri="{FF2B5EF4-FFF2-40B4-BE49-F238E27FC236}">
                <a16:creationId xmlns:a16="http://schemas.microsoft.com/office/drawing/2014/main" id="{79C6064C-11DD-4807-B76F-A7A29F57A330}"/>
              </a:ext>
            </a:extLst>
          </p:cNvPr>
          <p:cNvSpPr>
            <a:spLocks noGrp="1"/>
          </p:cNvSpPr>
          <p:nvPr>
            <p:ph idx="1"/>
          </p:nvPr>
        </p:nvSpPr>
        <p:spPr>
          <a:xfrm>
            <a:off x="9218612" y="2362200"/>
            <a:ext cx="2438398" cy="3429000"/>
          </a:xfrm>
        </p:spPr>
        <p:txBody>
          <a:bodyPr>
            <a:normAutofit fontScale="77500" lnSpcReduction="20000"/>
          </a:bodyPr>
          <a:lstStyle/>
          <a:p>
            <a:pPr>
              <a:buFont typeface="Wingdings" panose="05000000000000000000" pitchFamily="2" charset="2"/>
              <a:buChar char="§"/>
            </a:pPr>
            <a:r>
              <a:rPr lang="en-US" dirty="0"/>
              <a:t>Virtual learning causes for both teacher-centered and student-centered learning. </a:t>
            </a:r>
          </a:p>
          <a:p>
            <a:pPr>
              <a:buFont typeface="Wingdings" panose="05000000000000000000" pitchFamily="2" charset="2"/>
              <a:buChar char="§"/>
            </a:pPr>
            <a:r>
              <a:rPr lang="en-US" dirty="0"/>
              <a:t>By implementing both teaching styles student engagement is higher.</a:t>
            </a:r>
          </a:p>
          <a:p>
            <a:pPr>
              <a:buFont typeface="Wingdings" panose="05000000000000000000" pitchFamily="2" charset="2"/>
              <a:buChar char="§"/>
            </a:pPr>
            <a:r>
              <a:rPr lang="en-US" dirty="0"/>
              <a:t>Both teaching styles are combined and incorporate in my teaching style.</a:t>
            </a:r>
          </a:p>
        </p:txBody>
      </p:sp>
      <p:pic>
        <p:nvPicPr>
          <p:cNvPr id="4" name="Picture 3">
            <a:extLst>
              <a:ext uri="{FF2B5EF4-FFF2-40B4-BE49-F238E27FC236}">
                <a16:creationId xmlns:a16="http://schemas.microsoft.com/office/drawing/2014/main" id="{C9144E02-33B3-4457-9176-13A7C37791B0}"/>
              </a:ext>
            </a:extLst>
          </p:cNvPr>
          <p:cNvPicPr>
            <a:picLocks noChangeAspect="1"/>
          </p:cNvPicPr>
          <p:nvPr/>
        </p:nvPicPr>
        <p:blipFill>
          <a:blip r:embed="rId2"/>
          <a:stretch>
            <a:fillRect/>
          </a:stretch>
        </p:blipFill>
        <p:spPr>
          <a:xfrm>
            <a:off x="378961" y="1700284"/>
            <a:ext cx="8915400" cy="5157716"/>
          </a:xfrm>
          <a:prstGeom prst="rect">
            <a:avLst/>
          </a:prstGeom>
          <a:ln>
            <a:noFill/>
          </a:ln>
          <a:effectLst>
            <a:softEdge rad="112500"/>
          </a:effectLst>
        </p:spPr>
      </p:pic>
    </p:spTree>
    <p:extLst>
      <p:ext uri="{BB962C8B-B14F-4D97-AF65-F5344CB8AC3E}">
        <p14:creationId xmlns:p14="http://schemas.microsoft.com/office/powerpoint/2010/main" val="3002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403C-FB52-49C3-9B46-1A4228A4075A}"/>
              </a:ext>
            </a:extLst>
          </p:cNvPr>
          <p:cNvSpPr>
            <a:spLocks noGrp="1"/>
          </p:cNvSpPr>
          <p:nvPr>
            <p:ph type="title"/>
          </p:nvPr>
        </p:nvSpPr>
        <p:spPr/>
        <p:txBody>
          <a:bodyPr/>
          <a:lstStyle/>
          <a:p>
            <a:pPr algn="ctr"/>
            <a:r>
              <a:rPr lang="en-US" dirty="0"/>
              <a:t>What has been most challenging while teaching during a pandemic?</a:t>
            </a:r>
          </a:p>
        </p:txBody>
      </p:sp>
      <p:sp>
        <p:nvSpPr>
          <p:cNvPr id="3" name="Text Placeholder 2">
            <a:extLst>
              <a:ext uri="{FF2B5EF4-FFF2-40B4-BE49-F238E27FC236}">
                <a16:creationId xmlns:a16="http://schemas.microsoft.com/office/drawing/2014/main" id="{7399236F-3A9D-43F8-8C34-7F70EBC3885A}"/>
              </a:ext>
            </a:extLst>
          </p:cNvPr>
          <p:cNvSpPr>
            <a:spLocks noGrp="1"/>
          </p:cNvSpPr>
          <p:nvPr>
            <p:ph type="body" sz="half" idx="2"/>
          </p:nvPr>
        </p:nvSpPr>
        <p:spPr>
          <a:xfrm>
            <a:off x="608013" y="1346579"/>
            <a:ext cx="3415109" cy="2819400"/>
          </a:xfrm>
        </p:spPr>
        <p:txBody>
          <a:bodyPr>
            <a:normAutofit/>
          </a:bodyPr>
          <a:lstStyle/>
          <a:p>
            <a:pPr marL="285750" indent="-285750">
              <a:buFont typeface="Wingdings" panose="05000000000000000000" pitchFamily="2" charset="2"/>
              <a:buChar char="§"/>
            </a:pPr>
            <a:r>
              <a:rPr lang="en-US" sz="2000" dirty="0"/>
              <a:t>Low student involvement and student engagement was the most challenging of the pandemic. (No cameras or microphones)</a:t>
            </a:r>
          </a:p>
          <a:p>
            <a:pPr marL="285750" indent="-285750">
              <a:buFont typeface="Wingdings" panose="05000000000000000000" pitchFamily="2" charset="2"/>
              <a:buChar char="§"/>
            </a:pPr>
            <a:r>
              <a:rPr lang="en-US" sz="2000" dirty="0"/>
              <a:t>Student’s Initial shyness </a:t>
            </a:r>
          </a:p>
          <a:p>
            <a:endParaRPr lang="en-US" sz="2000" dirty="0"/>
          </a:p>
          <a:p>
            <a:endParaRPr lang="en-US" sz="2000" dirty="0"/>
          </a:p>
        </p:txBody>
      </p:sp>
      <p:pic>
        <p:nvPicPr>
          <p:cNvPr id="5" name="Content Placeholder 4">
            <a:extLst>
              <a:ext uri="{FF2B5EF4-FFF2-40B4-BE49-F238E27FC236}">
                <a16:creationId xmlns:a16="http://schemas.microsoft.com/office/drawing/2014/main" id="{F6EFD0B4-1234-4DD3-8615-1A4FB7F1D430}"/>
              </a:ext>
            </a:extLst>
          </p:cNvPr>
          <p:cNvPicPr>
            <a:picLocks noGrp="1" noChangeAspect="1"/>
          </p:cNvPicPr>
          <p:nvPr>
            <p:ph idx="1"/>
          </p:nvPr>
        </p:nvPicPr>
        <p:blipFill>
          <a:blip r:embed="rId2"/>
          <a:stretch>
            <a:fillRect/>
          </a:stretch>
        </p:blipFill>
        <p:spPr>
          <a:xfrm>
            <a:off x="4418012" y="1371600"/>
            <a:ext cx="7543799" cy="4953000"/>
          </a:xfrm>
          <a:prstGeom prst="rect">
            <a:avLst/>
          </a:prstGeom>
        </p:spPr>
      </p:pic>
      <p:pic>
        <p:nvPicPr>
          <p:cNvPr id="7" name="Picture 6">
            <a:extLst>
              <a:ext uri="{FF2B5EF4-FFF2-40B4-BE49-F238E27FC236}">
                <a16:creationId xmlns:a16="http://schemas.microsoft.com/office/drawing/2014/main" id="{E90EB3FD-23B5-4F12-A3C2-9EB115E6DF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5412" y="1981200"/>
            <a:ext cx="1676400"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7">
            <a:extLst>
              <a:ext uri="{FF2B5EF4-FFF2-40B4-BE49-F238E27FC236}">
                <a16:creationId xmlns:a16="http://schemas.microsoft.com/office/drawing/2014/main" id="{52189DE1-33AE-4B1F-BDE7-AF4A3459A731}"/>
              </a:ext>
            </a:extLst>
          </p:cNvPr>
          <p:cNvSpPr/>
          <p:nvPr/>
        </p:nvSpPr>
        <p:spPr>
          <a:xfrm>
            <a:off x="10007600" y="2228850"/>
            <a:ext cx="152399" cy="152400"/>
          </a:xfrm>
          <a:prstGeom prst="ellipse">
            <a:avLst/>
          </a:prstGeom>
          <a:solidFill>
            <a:schemeClr val="accent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44797F1-305E-4044-822B-6257DD8697FF}"/>
              </a:ext>
            </a:extLst>
          </p:cNvPr>
          <p:cNvSpPr txBox="1"/>
          <p:nvPr/>
        </p:nvSpPr>
        <p:spPr>
          <a:xfrm>
            <a:off x="9932193" y="2209800"/>
            <a:ext cx="303212" cy="216982"/>
          </a:xfrm>
          <a:prstGeom prst="rect">
            <a:avLst/>
          </a:prstGeom>
          <a:noFill/>
        </p:spPr>
        <p:txBody>
          <a:bodyPr wrap="square" rtlCol="0">
            <a:spAutoFit/>
          </a:bodyPr>
          <a:lstStyle/>
          <a:p>
            <a:pPr algn="ctr">
              <a:lnSpc>
                <a:spcPct val="90000"/>
              </a:lnSpc>
            </a:pPr>
            <a:r>
              <a:rPr lang="en-US" sz="900" b="1" dirty="0"/>
              <a:t>H</a:t>
            </a:r>
          </a:p>
        </p:txBody>
      </p:sp>
      <p:sp>
        <p:nvSpPr>
          <p:cNvPr id="10" name="TextBox 9">
            <a:extLst>
              <a:ext uri="{FF2B5EF4-FFF2-40B4-BE49-F238E27FC236}">
                <a16:creationId xmlns:a16="http://schemas.microsoft.com/office/drawing/2014/main" id="{E6463EBB-5E05-49B2-BA44-63A356F26A60}"/>
              </a:ext>
            </a:extLst>
          </p:cNvPr>
          <p:cNvSpPr txBox="1"/>
          <p:nvPr/>
        </p:nvSpPr>
        <p:spPr>
          <a:xfrm>
            <a:off x="303212" y="3410803"/>
            <a:ext cx="4114800" cy="2917722"/>
          </a:xfrm>
          <a:prstGeom prst="rect">
            <a:avLst/>
          </a:prstGeom>
          <a:noFill/>
        </p:spPr>
        <p:txBody>
          <a:bodyPr wrap="square" rtlCol="0">
            <a:spAutoFit/>
          </a:bodyPr>
          <a:lstStyle/>
          <a:p>
            <a:pPr>
              <a:lnSpc>
                <a:spcPct val="90000"/>
              </a:lnSpc>
            </a:pPr>
            <a:r>
              <a:rPr lang="en-US" sz="2400" dirty="0"/>
              <a:t>How to overcome challenges?</a:t>
            </a:r>
          </a:p>
          <a:p>
            <a:pPr marL="342900" indent="-342900">
              <a:lnSpc>
                <a:spcPct val="90000"/>
              </a:lnSpc>
              <a:buFont typeface="Wingdings" panose="05000000000000000000" pitchFamily="2" charset="2"/>
              <a:buChar char="§"/>
            </a:pPr>
            <a:r>
              <a:rPr lang="en-US" dirty="0"/>
              <a:t>Optimistic Attitude</a:t>
            </a:r>
          </a:p>
          <a:p>
            <a:pPr marL="342900" indent="-342900">
              <a:lnSpc>
                <a:spcPct val="90000"/>
              </a:lnSpc>
              <a:buFont typeface="Wingdings" panose="05000000000000000000" pitchFamily="2" charset="2"/>
              <a:buChar char="§"/>
            </a:pPr>
            <a:r>
              <a:rPr lang="en-US" sz="1800" dirty="0"/>
              <a:t>Personal Reset Button (Pressed Daily)</a:t>
            </a:r>
          </a:p>
          <a:p>
            <a:pPr marL="342900" indent="-342900">
              <a:lnSpc>
                <a:spcPct val="90000"/>
              </a:lnSpc>
              <a:buFont typeface="Wingdings" panose="05000000000000000000" pitchFamily="2" charset="2"/>
              <a:buChar char="§"/>
            </a:pPr>
            <a:r>
              <a:rPr lang="en-US" dirty="0"/>
              <a:t>Look for solutions when met with challenges</a:t>
            </a:r>
          </a:p>
          <a:p>
            <a:pPr>
              <a:lnSpc>
                <a:spcPct val="90000"/>
              </a:lnSpc>
            </a:pPr>
            <a:endParaRPr lang="en-US" dirty="0"/>
          </a:p>
          <a:p>
            <a:pPr marL="285750" indent="-285750">
              <a:lnSpc>
                <a:spcPct val="90000"/>
              </a:lnSpc>
              <a:buFont typeface="Wingdings" panose="05000000000000000000" pitchFamily="2" charset="2"/>
              <a:buChar char="§"/>
            </a:pPr>
            <a:r>
              <a:rPr lang="en-US" sz="1800" dirty="0"/>
              <a:t>Create small task that cause for student involvement. (My personal solution in next slide)</a:t>
            </a:r>
          </a:p>
          <a:p>
            <a:pPr marL="342900" indent="-342900">
              <a:lnSpc>
                <a:spcPct val="90000"/>
              </a:lnSpc>
              <a:buFont typeface="Wingdings" panose="05000000000000000000" pitchFamily="2" charset="2"/>
              <a:buChar char="§"/>
            </a:pPr>
            <a:endParaRPr lang="en-US" dirty="0"/>
          </a:p>
          <a:p>
            <a:pPr marL="342900" indent="-342900">
              <a:lnSpc>
                <a:spcPct val="90000"/>
              </a:lnSpc>
              <a:buFont typeface="Wingdings" panose="05000000000000000000" pitchFamily="2" charset="2"/>
              <a:buChar char="§"/>
            </a:pPr>
            <a:endParaRPr lang="en-US" dirty="0"/>
          </a:p>
        </p:txBody>
      </p:sp>
    </p:spTree>
    <p:extLst>
      <p:ext uri="{BB962C8B-B14F-4D97-AF65-F5344CB8AC3E}">
        <p14:creationId xmlns:p14="http://schemas.microsoft.com/office/powerpoint/2010/main" val="11572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0AB71-556F-4342-86D7-A5CD754AE61D}"/>
              </a:ext>
            </a:extLst>
          </p:cNvPr>
          <p:cNvSpPr>
            <a:spLocks noGrp="1"/>
          </p:cNvSpPr>
          <p:nvPr>
            <p:ph type="title"/>
          </p:nvPr>
        </p:nvSpPr>
        <p:spPr/>
        <p:txBody>
          <a:bodyPr/>
          <a:lstStyle/>
          <a:p>
            <a:r>
              <a:rPr lang="en-US" dirty="0"/>
              <a:t>Successful Teaching Methods During a Pandemic</a:t>
            </a:r>
          </a:p>
        </p:txBody>
      </p:sp>
      <p:pic>
        <p:nvPicPr>
          <p:cNvPr id="3" name="Picture 2">
            <a:extLst>
              <a:ext uri="{FF2B5EF4-FFF2-40B4-BE49-F238E27FC236}">
                <a16:creationId xmlns:a16="http://schemas.microsoft.com/office/drawing/2014/main" id="{73A83DC6-D14D-4F3B-98CB-69047CECAB18}"/>
              </a:ext>
            </a:extLst>
          </p:cNvPr>
          <p:cNvPicPr>
            <a:picLocks noChangeAspect="1"/>
          </p:cNvPicPr>
          <p:nvPr/>
        </p:nvPicPr>
        <p:blipFill>
          <a:blip r:embed="rId2"/>
          <a:stretch>
            <a:fillRect/>
          </a:stretch>
        </p:blipFill>
        <p:spPr>
          <a:xfrm>
            <a:off x="7512" y="1219200"/>
            <a:ext cx="12188824"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E4BF40E3-28DA-4BE7-9015-BB046E4EFC3A}"/>
              </a:ext>
            </a:extLst>
          </p:cNvPr>
          <p:cNvSpPr txBox="1"/>
          <p:nvPr/>
        </p:nvSpPr>
        <p:spPr>
          <a:xfrm>
            <a:off x="150811" y="3733800"/>
            <a:ext cx="12038013" cy="1089529"/>
          </a:xfrm>
          <a:prstGeom prst="rect">
            <a:avLst/>
          </a:prstGeom>
          <a:noFill/>
        </p:spPr>
        <p:txBody>
          <a:bodyPr wrap="square" rtlCol="0">
            <a:spAutoFit/>
          </a:bodyPr>
          <a:lstStyle/>
          <a:p>
            <a:pPr>
              <a:lnSpc>
                <a:spcPct val="90000"/>
              </a:lnSpc>
            </a:pPr>
            <a:r>
              <a:rPr lang="en-US" sz="2400" dirty="0"/>
              <a:t>In order to ensure student engagement I ask the students to put a letter, number, or special character in the chat before moving on to the next point at various stages in the lesson to check for understanding. Engagement is higher with that implementation.</a:t>
            </a:r>
          </a:p>
        </p:txBody>
      </p:sp>
      <p:pic>
        <p:nvPicPr>
          <p:cNvPr id="5" name="Picture 4">
            <a:extLst>
              <a:ext uri="{FF2B5EF4-FFF2-40B4-BE49-F238E27FC236}">
                <a16:creationId xmlns:a16="http://schemas.microsoft.com/office/drawing/2014/main" id="{6AFF2236-C696-43BD-BFF4-76C2E8E65A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04" b="91257" l="9455" r="89455">
                        <a14:foregroundMark x1="76364" y1="8197" x2="76364" y2="8197"/>
                        <a14:foregroundMark x1="78545" y1="8743" x2="80727" y2="8197"/>
                        <a14:foregroundMark x1="80727" y1="8197" x2="82182" y2="8197"/>
                        <a14:foregroundMark x1="31636" y1="89617" x2="31636" y2="89617"/>
                        <a14:foregroundMark x1="45818" y1="90710" x2="45818" y2="90710"/>
                        <a14:foregroundMark x1="50182" y1="91257" x2="50182" y2="91257"/>
                        <a14:backgroundMark x1="82909" y1="8197" x2="82909" y2="8197"/>
                        <a14:backgroundMark x1="82182" y1="6557" x2="82182" y2="6557"/>
                        <a14:backgroundMark x1="82182" y1="7104" x2="82182" y2="7650"/>
                        <a14:backgroundMark x1="82545" y1="8743" x2="82545" y2="8197"/>
                        <a14:backgroundMark x1="34545" y1="68852" x2="34545" y2="68852"/>
                        <a14:backgroundMark x1="44000" y1="79235" x2="44000" y2="79235"/>
                        <a14:backgroundMark x1="57091" y1="83607" x2="57091" y2="83607"/>
                      </a14:backgroundRemoval>
                    </a14:imgEffect>
                  </a14:imgLayer>
                </a14:imgProps>
              </a:ext>
            </a:extLst>
          </a:blip>
          <a:stretch>
            <a:fillRect/>
          </a:stretch>
        </p:blipFill>
        <p:spPr>
          <a:xfrm>
            <a:off x="4570412" y="4823329"/>
            <a:ext cx="2847975" cy="1895198"/>
          </a:xfrm>
          <a:prstGeom prst="rect">
            <a:avLst/>
          </a:prstGeom>
        </p:spPr>
      </p:pic>
      <p:sp>
        <p:nvSpPr>
          <p:cNvPr id="6" name="TextBox 5">
            <a:extLst>
              <a:ext uri="{FF2B5EF4-FFF2-40B4-BE49-F238E27FC236}">
                <a16:creationId xmlns:a16="http://schemas.microsoft.com/office/drawing/2014/main" id="{0A724950-89BB-4013-8AAD-B6C43847DD67}"/>
              </a:ext>
            </a:extLst>
          </p:cNvPr>
          <p:cNvSpPr txBox="1"/>
          <p:nvPr/>
        </p:nvSpPr>
        <p:spPr>
          <a:xfrm>
            <a:off x="1522414" y="5745907"/>
            <a:ext cx="3200400" cy="424732"/>
          </a:xfrm>
          <a:prstGeom prst="rect">
            <a:avLst/>
          </a:prstGeom>
          <a:noFill/>
        </p:spPr>
        <p:txBody>
          <a:bodyPr wrap="square" rtlCol="0">
            <a:spAutoFit/>
          </a:bodyPr>
          <a:lstStyle/>
          <a:p>
            <a:pPr>
              <a:lnSpc>
                <a:spcPct val="90000"/>
              </a:lnSpc>
            </a:pPr>
            <a:r>
              <a:rPr lang="en-US" sz="2400" dirty="0"/>
              <a:t>Before Implementation</a:t>
            </a:r>
          </a:p>
        </p:txBody>
      </p:sp>
      <p:cxnSp>
        <p:nvCxnSpPr>
          <p:cNvPr id="8" name="Connector: Elbow 7">
            <a:extLst>
              <a:ext uri="{FF2B5EF4-FFF2-40B4-BE49-F238E27FC236}">
                <a16:creationId xmlns:a16="http://schemas.microsoft.com/office/drawing/2014/main" id="{B207055F-C93B-42C2-8F50-7A3FB166C6AD}"/>
              </a:ext>
            </a:extLst>
          </p:cNvPr>
          <p:cNvCxnSpPr/>
          <p:nvPr/>
        </p:nvCxnSpPr>
        <p:spPr>
          <a:xfrm>
            <a:off x="4570412" y="5945573"/>
            <a:ext cx="685800" cy="12700"/>
          </a:xfrm>
          <a:prstGeom prst="bentConnector3">
            <a:avLst>
              <a:gd name="adj1" fmla="val 30100"/>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C2FB4F-32D8-446C-B166-6730962C870B}"/>
              </a:ext>
            </a:extLst>
          </p:cNvPr>
          <p:cNvSpPr txBox="1"/>
          <p:nvPr/>
        </p:nvSpPr>
        <p:spPr>
          <a:xfrm>
            <a:off x="7923212" y="5733207"/>
            <a:ext cx="3200400" cy="424732"/>
          </a:xfrm>
          <a:prstGeom prst="rect">
            <a:avLst/>
          </a:prstGeom>
          <a:noFill/>
        </p:spPr>
        <p:txBody>
          <a:bodyPr wrap="square" rtlCol="0">
            <a:spAutoFit/>
          </a:bodyPr>
          <a:lstStyle/>
          <a:p>
            <a:pPr>
              <a:lnSpc>
                <a:spcPct val="90000"/>
              </a:lnSpc>
            </a:pPr>
            <a:r>
              <a:rPr lang="en-US" sz="2400" dirty="0"/>
              <a:t>After Implementation</a:t>
            </a:r>
          </a:p>
        </p:txBody>
      </p:sp>
      <p:cxnSp>
        <p:nvCxnSpPr>
          <p:cNvPr id="12" name="Straight Arrow Connector 11">
            <a:extLst>
              <a:ext uri="{FF2B5EF4-FFF2-40B4-BE49-F238E27FC236}">
                <a16:creationId xmlns:a16="http://schemas.microsoft.com/office/drawing/2014/main" id="{4EF93191-3A4A-4E50-ACD8-C2188F823718}"/>
              </a:ext>
            </a:extLst>
          </p:cNvPr>
          <p:cNvCxnSpPr/>
          <p:nvPr/>
        </p:nvCxnSpPr>
        <p:spPr>
          <a:xfrm flipH="1" flipV="1">
            <a:off x="6627812" y="5410200"/>
            <a:ext cx="1143000" cy="360728"/>
          </a:xfrm>
          <a:prstGeom prst="straightConnector1">
            <a:avLst/>
          </a:prstGeom>
          <a:ln w="57150">
            <a:solidFill>
              <a:srgbClr val="FFFF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98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78C-1CBC-471C-BC98-8720B6F84F3C}"/>
              </a:ext>
            </a:extLst>
          </p:cNvPr>
          <p:cNvSpPr>
            <a:spLocks noGrp="1"/>
          </p:cNvSpPr>
          <p:nvPr>
            <p:ph type="title"/>
          </p:nvPr>
        </p:nvSpPr>
        <p:spPr/>
        <p:txBody>
          <a:bodyPr/>
          <a:lstStyle/>
          <a:p>
            <a:pPr algn="ctr"/>
            <a:r>
              <a:rPr lang="en-US" dirty="0"/>
              <a:t>Proposal Description</a:t>
            </a:r>
          </a:p>
        </p:txBody>
      </p:sp>
      <p:sp>
        <p:nvSpPr>
          <p:cNvPr id="3" name="Content Placeholder 2">
            <a:extLst>
              <a:ext uri="{FF2B5EF4-FFF2-40B4-BE49-F238E27FC236}">
                <a16:creationId xmlns:a16="http://schemas.microsoft.com/office/drawing/2014/main" id="{7FD021A9-794B-43E0-9592-B152001E6214}"/>
              </a:ext>
            </a:extLst>
          </p:cNvPr>
          <p:cNvSpPr>
            <a:spLocks noGrp="1"/>
          </p:cNvSpPr>
          <p:nvPr>
            <p:ph idx="1"/>
          </p:nvPr>
        </p:nvSpPr>
        <p:spPr>
          <a:xfrm>
            <a:off x="303212" y="1905000"/>
            <a:ext cx="11658600" cy="4267200"/>
          </a:xfrm>
        </p:spPr>
        <p:txBody>
          <a:bodyPr>
            <a:normAutofit fontScale="92500" lnSpcReduction="20000"/>
          </a:bodyPr>
          <a:lstStyle/>
          <a:p>
            <a:pPr>
              <a:lnSpc>
                <a:spcPct val="150000"/>
              </a:lnSpc>
            </a:pPr>
            <a:r>
              <a:rPr lang="en-US" dirty="0"/>
              <a:t>Covid-19 has completely shifted the education experience for teachers and students across the globe. This is especially true for the discipline of health and physical education, a study that incorporates psychomotor, affective, and cognitive domain simultaneously. Physical education requires face to face for adequate learning. The transition to distance learning has and or had many teachers in a bind. Forming questions like: What platforms to use? How can I efficiently transition to virtual learning and engage my students? How do I improve my technological abilities in order to be successful? The PowerPoint aims to answer the unknowns and help new teachers and or student teachers with virtual learning platforms and list pertinent resources for distance learning.</a:t>
            </a:r>
          </a:p>
        </p:txBody>
      </p:sp>
    </p:spTree>
    <p:extLst>
      <p:ext uri="{BB962C8B-B14F-4D97-AF65-F5344CB8AC3E}">
        <p14:creationId xmlns:p14="http://schemas.microsoft.com/office/powerpoint/2010/main" val="226397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C052-8E03-4EEE-9BFB-7FECD9A69B3A}"/>
              </a:ext>
            </a:extLst>
          </p:cNvPr>
          <p:cNvSpPr>
            <a:spLocks noGrp="1"/>
          </p:cNvSpPr>
          <p:nvPr>
            <p:ph type="title"/>
          </p:nvPr>
        </p:nvSpPr>
        <p:spPr/>
        <p:txBody>
          <a:bodyPr/>
          <a:lstStyle/>
          <a:p>
            <a:r>
              <a:rPr lang="en-US" dirty="0"/>
              <a:t>Successful Teaching Methods During a Pandemic: Protocols (Attendance)</a:t>
            </a:r>
          </a:p>
        </p:txBody>
      </p:sp>
      <p:sp>
        <p:nvSpPr>
          <p:cNvPr id="3" name="Text Placeholder 2">
            <a:extLst>
              <a:ext uri="{FF2B5EF4-FFF2-40B4-BE49-F238E27FC236}">
                <a16:creationId xmlns:a16="http://schemas.microsoft.com/office/drawing/2014/main" id="{1BD4066F-B2A5-4769-9293-163E179A09A7}"/>
              </a:ext>
            </a:extLst>
          </p:cNvPr>
          <p:cNvSpPr>
            <a:spLocks noGrp="1"/>
          </p:cNvSpPr>
          <p:nvPr>
            <p:ph type="body" sz="half" idx="2"/>
          </p:nvPr>
        </p:nvSpPr>
        <p:spPr>
          <a:xfrm>
            <a:off x="7559958" y="3624573"/>
            <a:ext cx="3124200" cy="2976395"/>
          </a:xfrm>
        </p:spPr>
        <p:txBody>
          <a:bodyPr>
            <a:normAutofit lnSpcReduction="10000"/>
          </a:bodyPr>
          <a:lstStyle/>
          <a:p>
            <a:pPr marL="285750" indent="-285750">
              <a:buFont typeface="Wingdings" panose="05000000000000000000" pitchFamily="2" charset="2"/>
              <a:buChar char="§"/>
            </a:pPr>
            <a:r>
              <a:rPr lang="en-US" sz="1800" dirty="0"/>
              <a:t>Attendance taken via Google classroom</a:t>
            </a:r>
          </a:p>
          <a:p>
            <a:pPr marL="285750" indent="-285750">
              <a:buFont typeface="Wingdings" panose="05000000000000000000" pitchFamily="2" charset="2"/>
              <a:buChar char="§"/>
            </a:pPr>
            <a:r>
              <a:rPr lang="en-US" sz="1800" dirty="0"/>
              <a:t>Track Students Daily</a:t>
            </a:r>
          </a:p>
          <a:p>
            <a:pPr marL="285750" indent="-285750">
              <a:buFont typeface="Wingdings" panose="05000000000000000000" pitchFamily="2" charset="2"/>
              <a:buChar char="§"/>
            </a:pPr>
            <a:r>
              <a:rPr lang="en-US" sz="1800" dirty="0"/>
              <a:t>Documented Throughout the Entire Course</a:t>
            </a:r>
          </a:p>
          <a:p>
            <a:pPr marL="285750" indent="-285750">
              <a:buFont typeface="Wingdings" panose="05000000000000000000" pitchFamily="2" charset="2"/>
              <a:buChar char="§"/>
            </a:pPr>
            <a:r>
              <a:rPr lang="en-US" sz="1800" dirty="0"/>
              <a:t>Time- Stamped</a:t>
            </a:r>
          </a:p>
          <a:p>
            <a:pPr marL="285750" indent="-285750">
              <a:buFont typeface="Wingdings" panose="05000000000000000000" pitchFamily="2" charset="2"/>
              <a:buChar char="§"/>
            </a:pPr>
            <a:r>
              <a:rPr lang="en-US" sz="1800" dirty="0"/>
              <a:t>Scheduled to Appear a Specific Time</a:t>
            </a:r>
          </a:p>
          <a:p>
            <a:pPr marL="285750" indent="-285750">
              <a:buFont typeface="Wingdings" panose="05000000000000000000" pitchFamily="2" charset="2"/>
              <a:buChar char="§"/>
            </a:pPr>
            <a:r>
              <a:rPr lang="en-US" sz="1800" dirty="0"/>
              <a:t> Parents can take notice</a:t>
            </a:r>
          </a:p>
          <a:p>
            <a:pPr marL="285750" indent="-285750">
              <a:buFont typeface="Wingdings" panose="05000000000000000000" pitchFamily="2" charset="2"/>
              <a:buChar char="§"/>
            </a:pPr>
            <a:endParaRPr lang="en-US" sz="1800" dirty="0"/>
          </a:p>
        </p:txBody>
      </p:sp>
      <p:pic>
        <p:nvPicPr>
          <p:cNvPr id="10" name="Picture 9">
            <a:extLst>
              <a:ext uri="{FF2B5EF4-FFF2-40B4-BE49-F238E27FC236}">
                <a16:creationId xmlns:a16="http://schemas.microsoft.com/office/drawing/2014/main" id="{9B962C73-47E1-4CEC-9E80-00B13675C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 y="2473657"/>
            <a:ext cx="7151433" cy="4384343"/>
          </a:xfrm>
          <a:prstGeom prst="rect">
            <a:avLst/>
          </a:prstGeom>
        </p:spPr>
      </p:pic>
      <p:pic>
        <p:nvPicPr>
          <p:cNvPr id="6" name="Content Placeholder 5">
            <a:extLst>
              <a:ext uri="{FF2B5EF4-FFF2-40B4-BE49-F238E27FC236}">
                <a16:creationId xmlns:a16="http://schemas.microsoft.com/office/drawing/2014/main" id="{47D7031C-A5E1-473E-A059-52D2BEEC6E5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3329"/>
          <a:stretch/>
        </p:blipFill>
        <p:spPr>
          <a:xfrm>
            <a:off x="4113212" y="1297176"/>
            <a:ext cx="7786179" cy="1953858"/>
          </a:xfrm>
        </p:spPr>
      </p:pic>
      <p:pic>
        <p:nvPicPr>
          <p:cNvPr id="12" name="Picture 11">
            <a:extLst>
              <a:ext uri="{FF2B5EF4-FFF2-40B4-BE49-F238E27FC236}">
                <a16:creationId xmlns:a16="http://schemas.microsoft.com/office/drawing/2014/main" id="{AD157EB4-3BD6-46DC-A79D-F6F53B7A665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89418" l="4869" r="92884">
                        <a14:foregroundMark x1="10861" y1="33862" x2="10861" y2="33862"/>
                        <a14:foregroundMark x1="8614" y1="26984" x2="8614" y2="26984"/>
                        <a14:foregroundMark x1="5243" y1="57143" x2="5243" y2="57143"/>
                        <a14:foregroundMark x1="92509" y1="40741" x2="92509" y2="40741"/>
                        <a14:foregroundMark x1="92509" y1="65608" x2="92509" y2="65608"/>
                        <a14:foregroundMark x1="92884" y1="73545" x2="92884" y2="73545"/>
                      </a14:backgroundRemoval>
                    </a14:imgEffect>
                  </a14:imgLayer>
                </a14:imgProps>
              </a:ext>
            </a:extLst>
          </a:blip>
          <a:stretch>
            <a:fillRect/>
          </a:stretch>
        </p:blipFill>
        <p:spPr>
          <a:xfrm rot="4990827">
            <a:off x="7571" y="4688048"/>
            <a:ext cx="2625373" cy="1946347"/>
          </a:xfrm>
          <a:prstGeom prst="rect">
            <a:avLst/>
          </a:prstGeom>
        </p:spPr>
      </p:pic>
      <p:pic>
        <p:nvPicPr>
          <p:cNvPr id="14" name="Picture 13">
            <a:extLst>
              <a:ext uri="{FF2B5EF4-FFF2-40B4-BE49-F238E27FC236}">
                <a16:creationId xmlns:a16="http://schemas.microsoft.com/office/drawing/2014/main" id="{EBD838F6-52D6-4843-871E-04D4A3A03F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24" b="89418" l="4869" r="92884">
                        <a14:foregroundMark x1="10861" y1="33862" x2="10861" y2="33862"/>
                        <a14:foregroundMark x1="8614" y1="26984" x2="8614" y2="26984"/>
                        <a14:foregroundMark x1="5243" y1="57143" x2="5243" y2="57143"/>
                        <a14:foregroundMark x1="92509" y1="40741" x2="92509" y2="40741"/>
                        <a14:foregroundMark x1="92509" y1="65608" x2="92509" y2="65608"/>
                        <a14:foregroundMark x1="92884" y1="73545" x2="92884" y2="73545"/>
                      </a14:backgroundRemoval>
                    </a14:imgEffect>
                  </a14:imgLayer>
                </a14:imgProps>
              </a:ext>
            </a:extLst>
          </a:blip>
          <a:stretch>
            <a:fillRect/>
          </a:stretch>
        </p:blipFill>
        <p:spPr>
          <a:xfrm rot="4166321">
            <a:off x="2413842" y="4688049"/>
            <a:ext cx="2625373" cy="1946347"/>
          </a:xfrm>
          <a:prstGeom prst="rect">
            <a:avLst/>
          </a:prstGeom>
        </p:spPr>
      </p:pic>
    </p:spTree>
    <p:extLst>
      <p:ext uri="{BB962C8B-B14F-4D97-AF65-F5344CB8AC3E}">
        <p14:creationId xmlns:p14="http://schemas.microsoft.com/office/powerpoint/2010/main" val="171116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4A7C-F109-42AB-A8E3-487BF5381742}"/>
              </a:ext>
            </a:extLst>
          </p:cNvPr>
          <p:cNvSpPr>
            <a:spLocks noGrp="1"/>
          </p:cNvSpPr>
          <p:nvPr>
            <p:ph type="title"/>
          </p:nvPr>
        </p:nvSpPr>
        <p:spPr>
          <a:xfrm>
            <a:off x="1065212" y="274638"/>
            <a:ext cx="10668000" cy="1020762"/>
          </a:xfrm>
        </p:spPr>
        <p:txBody>
          <a:bodyPr>
            <a:normAutofit/>
          </a:bodyPr>
          <a:lstStyle/>
          <a:p>
            <a:pPr algn="ctr"/>
            <a:r>
              <a:rPr lang="en-US" dirty="0"/>
              <a:t>Successful Teaching Methods During a Pandemic: Protocols (Remediation/ Grade Check)</a:t>
            </a:r>
          </a:p>
        </p:txBody>
      </p:sp>
      <p:pic>
        <p:nvPicPr>
          <p:cNvPr id="4" name="Picture 3">
            <a:extLst>
              <a:ext uri="{FF2B5EF4-FFF2-40B4-BE49-F238E27FC236}">
                <a16:creationId xmlns:a16="http://schemas.microsoft.com/office/drawing/2014/main" id="{529A01DE-E779-4268-885F-DAF6B260E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1666164"/>
            <a:ext cx="9220200" cy="3083703"/>
          </a:xfrm>
          <a:prstGeom prst="rect">
            <a:avLst/>
          </a:prstGeom>
        </p:spPr>
      </p:pic>
      <p:pic>
        <p:nvPicPr>
          <p:cNvPr id="6" name="Picture 5">
            <a:extLst>
              <a:ext uri="{FF2B5EF4-FFF2-40B4-BE49-F238E27FC236}">
                <a16:creationId xmlns:a16="http://schemas.microsoft.com/office/drawing/2014/main" id="{61F0FF3C-C9BB-43CB-B556-91689F0EC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5" t="13273" r="1768" b="2520"/>
          <a:stretch/>
        </p:blipFill>
        <p:spPr>
          <a:xfrm>
            <a:off x="251582" y="4749867"/>
            <a:ext cx="4334905" cy="2105858"/>
          </a:xfrm>
          <a:prstGeom prst="rect">
            <a:avLst/>
          </a:prstGeom>
        </p:spPr>
      </p:pic>
      <p:sp>
        <p:nvSpPr>
          <p:cNvPr id="7" name="TextBox 6">
            <a:extLst>
              <a:ext uri="{FF2B5EF4-FFF2-40B4-BE49-F238E27FC236}">
                <a16:creationId xmlns:a16="http://schemas.microsoft.com/office/drawing/2014/main" id="{C3D620CC-4229-4CE3-B13D-E14F0E4F3D44}"/>
              </a:ext>
            </a:extLst>
          </p:cNvPr>
          <p:cNvSpPr txBox="1"/>
          <p:nvPr/>
        </p:nvSpPr>
        <p:spPr>
          <a:xfrm>
            <a:off x="9447212" y="1640006"/>
            <a:ext cx="2860108" cy="5133713"/>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000" dirty="0"/>
              <a:t>Student (self- assessment) preform evaluation having to research their grade and  honestly assess their current standings.</a:t>
            </a:r>
          </a:p>
          <a:p>
            <a:pPr marL="342900" indent="-342900">
              <a:lnSpc>
                <a:spcPct val="90000"/>
              </a:lnSpc>
              <a:buFont typeface="Wingdings" panose="05000000000000000000" pitchFamily="2" charset="2"/>
              <a:buChar char="§"/>
            </a:pPr>
            <a:r>
              <a:rPr lang="en-US" sz="2000" dirty="0"/>
              <a:t>Parents can also read their child’s response in order to track progress.</a:t>
            </a:r>
          </a:p>
          <a:p>
            <a:pPr marL="342900" indent="-342900">
              <a:lnSpc>
                <a:spcPct val="90000"/>
              </a:lnSpc>
              <a:buFont typeface="Wingdings" panose="05000000000000000000" pitchFamily="2" charset="2"/>
              <a:buChar char="§"/>
            </a:pPr>
            <a:r>
              <a:rPr lang="en-US" sz="2000" dirty="0"/>
              <a:t>Administered every 5 weeks to aid in student accountability</a:t>
            </a:r>
          </a:p>
          <a:p>
            <a:pPr marL="342900" indent="-342900">
              <a:lnSpc>
                <a:spcPct val="90000"/>
              </a:lnSpc>
              <a:buFont typeface="Wingdings" panose="05000000000000000000" pitchFamily="2" charset="2"/>
              <a:buChar char="§"/>
            </a:pPr>
            <a:r>
              <a:rPr lang="en-US" sz="2000" dirty="0"/>
              <a:t>Participation grade upon completion  </a:t>
            </a:r>
          </a:p>
          <a:p>
            <a:pPr>
              <a:lnSpc>
                <a:spcPct val="90000"/>
              </a:lnSpc>
            </a:pPr>
            <a:endParaRPr lang="en-US" sz="2400" dirty="0"/>
          </a:p>
        </p:txBody>
      </p:sp>
    </p:spTree>
    <p:extLst>
      <p:ext uri="{BB962C8B-B14F-4D97-AF65-F5344CB8AC3E}">
        <p14:creationId xmlns:p14="http://schemas.microsoft.com/office/powerpoint/2010/main" val="12300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04800"/>
            <a:ext cx="9540470" cy="1020762"/>
          </a:xfrm>
        </p:spPr>
        <p:txBody>
          <a:bodyPr>
            <a:normAutofit fontScale="90000"/>
          </a:bodyPr>
          <a:lstStyle/>
          <a:p>
            <a:r>
              <a:rPr lang="en-US" dirty="0"/>
              <a:t>Successful Teaching Methods During a Pandemic: Teacher- Student Communication can occur..</a:t>
            </a:r>
          </a:p>
        </p:txBody>
      </p:sp>
      <p:sp>
        <p:nvSpPr>
          <p:cNvPr id="3" name="Content Placeholder 2">
            <a:extLst>
              <a:ext uri="{FF2B5EF4-FFF2-40B4-BE49-F238E27FC236}">
                <a16:creationId xmlns:a16="http://schemas.microsoft.com/office/drawing/2014/main" id="{10F76B4F-8C9B-4413-8519-819C6B976E0C}"/>
              </a:ext>
            </a:extLst>
          </p:cNvPr>
          <p:cNvSpPr>
            <a:spLocks noGrp="1"/>
          </p:cNvSpPr>
          <p:nvPr>
            <p:ph idx="1"/>
          </p:nvPr>
        </p:nvSpPr>
        <p:spPr>
          <a:xfrm>
            <a:off x="303667" y="3196370"/>
            <a:ext cx="5707303" cy="840923"/>
          </a:xfrm>
        </p:spPr>
        <p:txBody>
          <a:bodyPr>
            <a:normAutofit/>
          </a:bodyPr>
          <a:lstStyle/>
          <a:p>
            <a:pPr marL="0" indent="0" algn="ctr">
              <a:buNone/>
            </a:pPr>
            <a:r>
              <a:rPr lang="en-US" sz="1800" dirty="0"/>
              <a:t>Google Classroom- Students can comment under announcements or on assignments. </a:t>
            </a:r>
          </a:p>
        </p:txBody>
      </p:sp>
      <p:pic>
        <p:nvPicPr>
          <p:cNvPr id="5" name="Picture 4">
            <a:extLst>
              <a:ext uri="{FF2B5EF4-FFF2-40B4-BE49-F238E27FC236}">
                <a16:creationId xmlns:a16="http://schemas.microsoft.com/office/drawing/2014/main" id="{A22C86D8-7129-4E7C-B32A-854AD7B24A46}"/>
              </a:ext>
            </a:extLst>
          </p:cNvPr>
          <p:cNvPicPr>
            <a:picLocks noChangeAspect="1"/>
          </p:cNvPicPr>
          <p:nvPr/>
        </p:nvPicPr>
        <p:blipFill>
          <a:blip r:embed="rId2"/>
          <a:stretch>
            <a:fillRect/>
          </a:stretch>
        </p:blipFill>
        <p:spPr>
          <a:xfrm>
            <a:off x="2255638" y="1700854"/>
            <a:ext cx="2520862" cy="1020762"/>
          </a:xfrm>
          <a:prstGeom prst="rect">
            <a:avLst/>
          </a:prstGeom>
        </p:spPr>
      </p:pic>
      <p:cxnSp>
        <p:nvCxnSpPr>
          <p:cNvPr id="10" name="Straight Connector 9">
            <a:extLst>
              <a:ext uri="{FF2B5EF4-FFF2-40B4-BE49-F238E27FC236}">
                <a16:creationId xmlns:a16="http://schemas.microsoft.com/office/drawing/2014/main" id="{101B87CF-8CF1-4884-8D88-6CE1BB089775}"/>
              </a:ext>
            </a:extLst>
          </p:cNvPr>
          <p:cNvCxnSpPr>
            <a:cxnSpLocks/>
          </p:cNvCxnSpPr>
          <p:nvPr/>
        </p:nvCxnSpPr>
        <p:spPr>
          <a:xfrm>
            <a:off x="6033684" y="1600200"/>
            <a:ext cx="60728" cy="51054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9A8373-10DC-411A-9EFE-4C3311F7968B}"/>
              </a:ext>
            </a:extLst>
          </p:cNvPr>
          <p:cNvPicPr>
            <a:picLocks noChangeAspect="1"/>
          </p:cNvPicPr>
          <p:nvPr/>
        </p:nvPicPr>
        <p:blipFill>
          <a:blip r:embed="rId3"/>
          <a:stretch>
            <a:fillRect/>
          </a:stretch>
        </p:blipFill>
        <p:spPr>
          <a:xfrm>
            <a:off x="8369383" y="1722248"/>
            <a:ext cx="3612994" cy="1859152"/>
          </a:xfrm>
          <a:prstGeom prst="rect">
            <a:avLst/>
          </a:prstGeom>
        </p:spPr>
      </p:pic>
      <p:pic>
        <p:nvPicPr>
          <p:cNvPr id="14" name="Picture 13">
            <a:extLst>
              <a:ext uri="{FF2B5EF4-FFF2-40B4-BE49-F238E27FC236}">
                <a16:creationId xmlns:a16="http://schemas.microsoft.com/office/drawing/2014/main" id="{2099CEF7-2B27-477B-B713-83DDA1B6C9AB}"/>
              </a:ext>
            </a:extLst>
          </p:cNvPr>
          <p:cNvPicPr>
            <a:picLocks noChangeAspect="1"/>
          </p:cNvPicPr>
          <p:nvPr/>
        </p:nvPicPr>
        <p:blipFill rotWithShape="1">
          <a:blip r:embed="rId4"/>
          <a:srcRect l="6927" t="3307" r="6397"/>
          <a:stretch/>
        </p:blipFill>
        <p:spPr>
          <a:xfrm>
            <a:off x="7773696" y="3797467"/>
            <a:ext cx="4158152" cy="2527133"/>
          </a:xfrm>
          <a:prstGeom prst="rect">
            <a:avLst/>
          </a:prstGeom>
        </p:spPr>
      </p:pic>
      <p:sp>
        <p:nvSpPr>
          <p:cNvPr id="16" name="TextBox 15">
            <a:extLst>
              <a:ext uri="{FF2B5EF4-FFF2-40B4-BE49-F238E27FC236}">
                <a16:creationId xmlns:a16="http://schemas.microsoft.com/office/drawing/2014/main" id="{90F54FB0-9157-47F1-A47C-56F347CF3C56}"/>
              </a:ext>
            </a:extLst>
          </p:cNvPr>
          <p:cNvSpPr txBox="1"/>
          <p:nvPr/>
        </p:nvSpPr>
        <p:spPr>
          <a:xfrm>
            <a:off x="469207" y="1954767"/>
            <a:ext cx="6093724" cy="369332"/>
          </a:xfrm>
          <a:prstGeom prst="rect">
            <a:avLst/>
          </a:prstGeom>
          <a:noFill/>
        </p:spPr>
        <p:txBody>
          <a:bodyPr wrap="square">
            <a:spAutoFit/>
          </a:bodyPr>
          <a:lstStyle/>
          <a:p>
            <a:r>
              <a:rPr lang="en-US" dirty="0"/>
              <a:t>Via EMAIL</a:t>
            </a:r>
          </a:p>
        </p:txBody>
      </p:sp>
      <p:sp>
        <p:nvSpPr>
          <p:cNvPr id="18" name="TextBox 17">
            <a:extLst>
              <a:ext uri="{FF2B5EF4-FFF2-40B4-BE49-F238E27FC236}">
                <a16:creationId xmlns:a16="http://schemas.microsoft.com/office/drawing/2014/main" id="{AEA7B9E4-1403-4F1A-943E-F59975EA3F83}"/>
              </a:ext>
            </a:extLst>
          </p:cNvPr>
          <p:cNvSpPr txBox="1"/>
          <p:nvPr/>
        </p:nvSpPr>
        <p:spPr>
          <a:xfrm>
            <a:off x="6095101" y="1816268"/>
            <a:ext cx="6093724" cy="646331"/>
          </a:xfrm>
          <a:prstGeom prst="rect">
            <a:avLst/>
          </a:prstGeom>
          <a:noFill/>
        </p:spPr>
        <p:txBody>
          <a:bodyPr wrap="square">
            <a:spAutoFit/>
          </a:bodyPr>
          <a:lstStyle/>
          <a:p>
            <a:r>
              <a:rPr lang="en-US" dirty="0"/>
              <a:t>During Zoom Meeting </a:t>
            </a:r>
          </a:p>
          <a:p>
            <a:r>
              <a:rPr lang="en-US" dirty="0"/>
              <a:t>in Private Chat</a:t>
            </a:r>
          </a:p>
        </p:txBody>
      </p:sp>
      <p:sp>
        <p:nvSpPr>
          <p:cNvPr id="20" name="TextBox 19">
            <a:extLst>
              <a:ext uri="{FF2B5EF4-FFF2-40B4-BE49-F238E27FC236}">
                <a16:creationId xmlns:a16="http://schemas.microsoft.com/office/drawing/2014/main" id="{4CA194C1-3259-4447-8BD7-B53933BAFA75}"/>
              </a:ext>
            </a:extLst>
          </p:cNvPr>
          <p:cNvSpPr txBox="1"/>
          <p:nvPr/>
        </p:nvSpPr>
        <p:spPr>
          <a:xfrm>
            <a:off x="6094412" y="4037293"/>
            <a:ext cx="1698217" cy="1477328"/>
          </a:xfrm>
          <a:prstGeom prst="rect">
            <a:avLst/>
          </a:prstGeom>
          <a:noFill/>
        </p:spPr>
        <p:txBody>
          <a:bodyPr wrap="square">
            <a:spAutoFit/>
          </a:bodyPr>
          <a:lstStyle/>
          <a:p>
            <a:r>
              <a:rPr lang="en-US" dirty="0"/>
              <a:t>After Class Session via Zoom Meeting for a One-on-One Meeting</a:t>
            </a:r>
          </a:p>
        </p:txBody>
      </p:sp>
      <p:pic>
        <p:nvPicPr>
          <p:cNvPr id="21" name="Picture 20">
            <a:extLst>
              <a:ext uri="{FF2B5EF4-FFF2-40B4-BE49-F238E27FC236}">
                <a16:creationId xmlns:a16="http://schemas.microsoft.com/office/drawing/2014/main" id="{E19E9D4C-D90D-4D0A-A770-31E3D035937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45" b="89503" l="5769" r="91106">
                        <a14:foregroundMark x1="91346" y1="21547" x2="91346" y2="21547"/>
                        <a14:foregroundMark x1="7692" y1="42541" x2="7692" y2="42541"/>
                        <a14:foregroundMark x1="6490" y1="63536" x2="6490" y2="63536"/>
                        <a14:foregroundMark x1="5769" y1="39227" x2="5769" y2="39227"/>
                      </a14:backgroundRemoval>
                    </a14:imgEffect>
                  </a14:imgLayer>
                </a14:imgProps>
              </a:ext>
            </a:extLst>
          </a:blip>
          <a:stretch>
            <a:fillRect/>
          </a:stretch>
        </p:blipFill>
        <p:spPr>
          <a:xfrm rot="1190999">
            <a:off x="10082847" y="4074957"/>
            <a:ext cx="2002874" cy="871443"/>
          </a:xfrm>
          <a:prstGeom prst="rect">
            <a:avLst/>
          </a:prstGeom>
        </p:spPr>
      </p:pic>
      <p:pic>
        <p:nvPicPr>
          <p:cNvPr id="22" name="Picture 21">
            <a:extLst>
              <a:ext uri="{FF2B5EF4-FFF2-40B4-BE49-F238E27FC236}">
                <a16:creationId xmlns:a16="http://schemas.microsoft.com/office/drawing/2014/main" id="{829DEFB8-F31E-42B8-ADCB-21A2BCAF1C19}"/>
              </a:ext>
            </a:extLst>
          </p:cNvPr>
          <p:cNvPicPr>
            <a:picLocks noChangeAspect="1"/>
          </p:cNvPicPr>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5820" b="89418" l="2874" r="95594">
                        <a14:foregroundMark x1="7280" y1="30688" x2="7280" y2="30688"/>
                        <a14:foregroundMark x1="2874" y1="30159" x2="2874" y2="30159"/>
                        <a14:foregroundMark x1="91571" y1="34921" x2="91571" y2="34921"/>
                        <a14:foregroundMark x1="95785" y1="31217" x2="95785" y2="31217"/>
                        <a14:foregroundMark x1="56513" y1="5820" x2="56513" y2="5820"/>
                      </a14:backgroundRemoval>
                    </a14:imgEffect>
                  </a14:imgLayer>
                </a14:imgProps>
              </a:ext>
            </a:extLst>
          </a:blip>
          <a:stretch>
            <a:fillRect/>
          </a:stretch>
        </p:blipFill>
        <p:spPr>
          <a:xfrm rot="1413852">
            <a:off x="8039543" y="4137381"/>
            <a:ext cx="1689007" cy="611537"/>
          </a:xfrm>
          <a:prstGeom prst="rect">
            <a:avLst/>
          </a:prstGeom>
        </p:spPr>
      </p:pic>
      <p:pic>
        <p:nvPicPr>
          <p:cNvPr id="24" name="Picture 23">
            <a:extLst>
              <a:ext uri="{FF2B5EF4-FFF2-40B4-BE49-F238E27FC236}">
                <a16:creationId xmlns:a16="http://schemas.microsoft.com/office/drawing/2014/main" id="{9F4F0598-DC13-41F1-A63D-A640134BF5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819" y="3872379"/>
            <a:ext cx="5727423" cy="2914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Flowchart: Process 24">
            <a:extLst>
              <a:ext uri="{FF2B5EF4-FFF2-40B4-BE49-F238E27FC236}">
                <a16:creationId xmlns:a16="http://schemas.microsoft.com/office/drawing/2014/main" id="{ABA6E6B4-5938-476A-BCE1-814AC7730D2F}"/>
              </a:ext>
            </a:extLst>
          </p:cNvPr>
          <p:cNvSpPr/>
          <p:nvPr/>
        </p:nvSpPr>
        <p:spPr>
          <a:xfrm>
            <a:off x="608012" y="4052078"/>
            <a:ext cx="685800" cy="198631"/>
          </a:xfrm>
          <a:prstGeom prst="flowChartProcess">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EF35BC9-690A-4B35-BC9E-D2F8AD528658}"/>
              </a:ext>
            </a:extLst>
          </p:cNvPr>
          <p:cNvSpPr/>
          <p:nvPr/>
        </p:nvSpPr>
        <p:spPr>
          <a:xfrm>
            <a:off x="608012" y="5514621"/>
            <a:ext cx="1445955" cy="198631"/>
          </a:xfrm>
          <a:prstGeom prst="rect">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B928-3D85-4582-ADCE-07CDFF10E2F2}"/>
              </a:ext>
            </a:extLst>
          </p:cNvPr>
          <p:cNvSpPr>
            <a:spLocks noGrp="1"/>
          </p:cNvSpPr>
          <p:nvPr>
            <p:ph type="title"/>
          </p:nvPr>
        </p:nvSpPr>
        <p:spPr/>
        <p:txBody>
          <a:bodyPr>
            <a:normAutofit/>
          </a:bodyPr>
          <a:lstStyle/>
          <a:p>
            <a:pPr algn="ctr"/>
            <a:r>
              <a:rPr lang="en-US" dirty="0"/>
              <a:t>Resources used to help you plan for HPE during a pandemic? </a:t>
            </a:r>
          </a:p>
        </p:txBody>
      </p:sp>
      <p:pic>
        <p:nvPicPr>
          <p:cNvPr id="4" name="Picture 3">
            <a:extLst>
              <a:ext uri="{FF2B5EF4-FFF2-40B4-BE49-F238E27FC236}">
                <a16:creationId xmlns:a16="http://schemas.microsoft.com/office/drawing/2014/main" id="{5711133A-1CF6-4B25-BBEC-6808C4E6EFD6}"/>
              </a:ext>
            </a:extLst>
          </p:cNvPr>
          <p:cNvPicPr>
            <a:picLocks noChangeAspect="1"/>
          </p:cNvPicPr>
          <p:nvPr/>
        </p:nvPicPr>
        <p:blipFill>
          <a:blip r:embed="rId2"/>
          <a:stretch>
            <a:fillRect/>
          </a:stretch>
        </p:blipFill>
        <p:spPr>
          <a:xfrm>
            <a:off x="287458" y="1676400"/>
            <a:ext cx="3063754" cy="2557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E785A23B-ACCF-4297-9C26-066FBDBA252A}"/>
              </a:ext>
            </a:extLst>
          </p:cNvPr>
          <p:cNvPicPr>
            <a:picLocks noChangeAspect="1"/>
          </p:cNvPicPr>
          <p:nvPr/>
        </p:nvPicPr>
        <p:blipFill>
          <a:blip r:embed="rId3"/>
          <a:stretch>
            <a:fillRect/>
          </a:stretch>
        </p:blipFill>
        <p:spPr>
          <a:xfrm>
            <a:off x="3503612" y="1676399"/>
            <a:ext cx="2819400" cy="2557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3BAA8FB-1069-43E8-A01B-30A908400C6B}"/>
              </a:ext>
            </a:extLst>
          </p:cNvPr>
          <p:cNvPicPr>
            <a:picLocks noChangeAspect="1"/>
          </p:cNvPicPr>
          <p:nvPr/>
        </p:nvPicPr>
        <p:blipFill>
          <a:blip r:embed="rId4"/>
          <a:stretch>
            <a:fillRect/>
          </a:stretch>
        </p:blipFill>
        <p:spPr>
          <a:xfrm>
            <a:off x="6475412" y="1687408"/>
            <a:ext cx="2653511" cy="258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833C9D7-F5D1-49AF-8165-A58437F1604F}"/>
              </a:ext>
            </a:extLst>
          </p:cNvPr>
          <p:cNvPicPr>
            <a:picLocks noChangeAspect="1"/>
          </p:cNvPicPr>
          <p:nvPr/>
        </p:nvPicPr>
        <p:blipFill>
          <a:blip r:embed="rId5"/>
          <a:stretch>
            <a:fillRect/>
          </a:stretch>
        </p:blipFill>
        <p:spPr>
          <a:xfrm>
            <a:off x="287458" y="4416840"/>
            <a:ext cx="3063754" cy="2268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E6611FD-C30B-44EF-A3DB-29FA88455BB4}"/>
              </a:ext>
            </a:extLst>
          </p:cNvPr>
          <p:cNvPicPr>
            <a:picLocks noChangeAspect="1"/>
          </p:cNvPicPr>
          <p:nvPr/>
        </p:nvPicPr>
        <p:blipFill>
          <a:blip r:embed="rId6"/>
          <a:stretch>
            <a:fillRect/>
          </a:stretch>
        </p:blipFill>
        <p:spPr>
          <a:xfrm>
            <a:off x="3503612" y="4408879"/>
            <a:ext cx="2819400" cy="2268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F0C41464-7575-48B1-A570-AA44D865FB8A}"/>
              </a:ext>
            </a:extLst>
          </p:cNvPr>
          <p:cNvPicPr>
            <a:picLocks noChangeAspect="1"/>
          </p:cNvPicPr>
          <p:nvPr/>
        </p:nvPicPr>
        <p:blipFill>
          <a:blip r:embed="rId7"/>
          <a:stretch>
            <a:fillRect/>
          </a:stretch>
        </p:blipFill>
        <p:spPr>
          <a:xfrm>
            <a:off x="6475412" y="4416840"/>
            <a:ext cx="2653511" cy="2260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46B9C072-AF93-4360-A8A8-781E1EC23E07}"/>
              </a:ext>
            </a:extLst>
          </p:cNvPr>
          <p:cNvPicPr>
            <a:picLocks noChangeAspect="1"/>
          </p:cNvPicPr>
          <p:nvPr/>
        </p:nvPicPr>
        <p:blipFill>
          <a:blip r:embed="rId8"/>
          <a:stretch>
            <a:fillRect/>
          </a:stretch>
        </p:blipFill>
        <p:spPr>
          <a:xfrm>
            <a:off x="9278598" y="1687407"/>
            <a:ext cx="2835614" cy="258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F58F4367-CA54-4738-9AF6-E267E3247447}"/>
              </a:ext>
            </a:extLst>
          </p:cNvPr>
          <p:cNvPicPr>
            <a:picLocks noChangeAspect="1"/>
          </p:cNvPicPr>
          <p:nvPr/>
        </p:nvPicPr>
        <p:blipFill>
          <a:blip r:embed="rId9"/>
          <a:stretch>
            <a:fillRect/>
          </a:stretch>
        </p:blipFill>
        <p:spPr>
          <a:xfrm>
            <a:off x="9278598" y="4391818"/>
            <a:ext cx="2819400" cy="2260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949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CC85-C886-41BE-80B5-D136E9AE5777}"/>
              </a:ext>
            </a:extLst>
          </p:cNvPr>
          <p:cNvSpPr>
            <a:spLocks noGrp="1"/>
          </p:cNvSpPr>
          <p:nvPr>
            <p:ph type="title"/>
          </p:nvPr>
        </p:nvSpPr>
        <p:spPr/>
        <p:txBody>
          <a:bodyPr>
            <a:normAutofit/>
          </a:bodyPr>
          <a:lstStyle/>
          <a:p>
            <a:pPr algn="ctr"/>
            <a:r>
              <a:rPr lang="en-US" dirty="0"/>
              <a:t>Successful Teaching Methods During a Pandemic</a:t>
            </a:r>
          </a:p>
        </p:txBody>
      </p:sp>
      <p:pic>
        <p:nvPicPr>
          <p:cNvPr id="7" name="Picture Placeholder 6">
            <a:extLst>
              <a:ext uri="{FF2B5EF4-FFF2-40B4-BE49-F238E27FC236}">
                <a16:creationId xmlns:a16="http://schemas.microsoft.com/office/drawing/2014/main" id="{80FE5A0A-C897-4D86-A979-791BC51FB5B0}"/>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781" r="15781"/>
          <a:stretch>
            <a:fillRect/>
          </a:stretch>
        </p:blipFill>
        <p:spPr/>
      </p:pic>
      <p:sp>
        <p:nvSpPr>
          <p:cNvPr id="5" name="Text Placeholder 4">
            <a:extLst>
              <a:ext uri="{FF2B5EF4-FFF2-40B4-BE49-F238E27FC236}">
                <a16:creationId xmlns:a16="http://schemas.microsoft.com/office/drawing/2014/main" id="{D9B6108B-2DD2-4144-89DC-C508BC19B958}"/>
              </a:ext>
            </a:extLst>
          </p:cNvPr>
          <p:cNvSpPr>
            <a:spLocks noGrp="1"/>
          </p:cNvSpPr>
          <p:nvPr>
            <p:ph type="body" sz="half" idx="2"/>
          </p:nvPr>
        </p:nvSpPr>
        <p:spPr>
          <a:xfrm>
            <a:off x="7923212" y="1143000"/>
            <a:ext cx="3886200" cy="4657060"/>
          </a:xfrm>
        </p:spPr>
        <p:txBody>
          <a:bodyPr>
            <a:normAutofit/>
          </a:bodyPr>
          <a:lstStyle/>
          <a:p>
            <a:pPr marL="285750" indent="-285750">
              <a:buFont typeface="Wingdings" panose="05000000000000000000" pitchFamily="2" charset="2"/>
              <a:buChar char="§"/>
            </a:pPr>
            <a:r>
              <a:rPr lang="en-US" sz="2000" dirty="0"/>
              <a:t>You Tube has been an alternative method to deliver the content. YouTube serves as an alternative method/ resource to deliver the content instead of PowerPoints or Google slides every day. Instructional videos provide as another way to engage the students.</a:t>
            </a:r>
          </a:p>
          <a:p>
            <a:pPr marL="285750" indent="-285750">
              <a:buFont typeface="Wingdings" panose="05000000000000000000" pitchFamily="2" charset="2"/>
              <a:buChar char="§"/>
            </a:pPr>
            <a:r>
              <a:rPr lang="en-US" sz="2000" dirty="0"/>
              <a:t>A positive trend in student’s test scores are a result of using YouTube as an academic resource. Student can revisit the content whenever they need in order to master the content. </a:t>
            </a:r>
          </a:p>
        </p:txBody>
      </p:sp>
      <p:sp>
        <p:nvSpPr>
          <p:cNvPr id="8" name="TextBox 7">
            <a:extLst>
              <a:ext uri="{FF2B5EF4-FFF2-40B4-BE49-F238E27FC236}">
                <a16:creationId xmlns:a16="http://schemas.microsoft.com/office/drawing/2014/main" id="{DB06F5E0-39FC-4BFD-BB07-9B96F40303CE}"/>
              </a:ext>
            </a:extLst>
          </p:cNvPr>
          <p:cNvSpPr txBox="1"/>
          <p:nvPr/>
        </p:nvSpPr>
        <p:spPr>
          <a:xfrm>
            <a:off x="1745838" y="5925959"/>
            <a:ext cx="5669280" cy="230832"/>
          </a:xfrm>
          <a:prstGeom prst="rect">
            <a:avLst/>
          </a:prstGeom>
          <a:noFill/>
        </p:spPr>
        <p:txBody>
          <a:bodyPr wrap="square" rtlCol="0">
            <a:spAutoFit/>
          </a:bodyPr>
          <a:lstStyle/>
          <a:p>
            <a:r>
              <a:rPr lang="en-US" sz="900">
                <a:hlinkClick r:id="rId3" tooltip="http://latildecritica.blogspot.com/2013/04/youtube-hacer-el-imbecil-y-ganar-dinero.html"/>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1587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0EC4-C841-4058-8C5F-7821B97CE2FE}"/>
              </a:ext>
            </a:extLst>
          </p:cNvPr>
          <p:cNvSpPr>
            <a:spLocks noGrp="1"/>
          </p:cNvSpPr>
          <p:nvPr>
            <p:ph type="title"/>
          </p:nvPr>
        </p:nvSpPr>
        <p:spPr/>
        <p:txBody>
          <a:bodyPr/>
          <a:lstStyle/>
          <a:p>
            <a:pPr algn="ctr"/>
            <a:r>
              <a:rPr lang="en-US" dirty="0"/>
              <a:t>Successful Teaching Methods During a Pandemic </a:t>
            </a:r>
          </a:p>
        </p:txBody>
      </p:sp>
      <p:pic>
        <p:nvPicPr>
          <p:cNvPr id="4" name="Picture 3">
            <a:extLst>
              <a:ext uri="{FF2B5EF4-FFF2-40B4-BE49-F238E27FC236}">
                <a16:creationId xmlns:a16="http://schemas.microsoft.com/office/drawing/2014/main" id="{A0AF30F2-43B5-409A-A8CF-BFFD329C9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3" y="2064224"/>
            <a:ext cx="5486400" cy="3354787"/>
          </a:xfrm>
          <a:prstGeom prst="rect">
            <a:avLst/>
          </a:prstGeom>
        </p:spPr>
      </p:pic>
      <p:pic>
        <p:nvPicPr>
          <p:cNvPr id="5" name="Online Media 4" title="Yoga For Flexibility | 16 Minute Practice  |  Yoga With Adriene">
            <a:hlinkClick r:id="" action="ppaction://media"/>
            <a:extLst>
              <a:ext uri="{FF2B5EF4-FFF2-40B4-BE49-F238E27FC236}">
                <a16:creationId xmlns:a16="http://schemas.microsoft.com/office/drawing/2014/main" id="{2FCFCED8-0B41-46BA-B88E-EA4C61BD3FDC}"/>
              </a:ext>
            </a:extLst>
          </p:cNvPr>
          <p:cNvPicPr>
            <a:picLocks noRot="1" noChangeAspect="1"/>
          </p:cNvPicPr>
          <p:nvPr>
            <a:videoFile r:link="rId1"/>
          </p:nvPr>
        </p:nvPicPr>
        <p:blipFill>
          <a:blip r:embed="rId4"/>
          <a:stretch>
            <a:fillRect/>
          </a:stretch>
        </p:blipFill>
        <p:spPr>
          <a:xfrm>
            <a:off x="5997746" y="2057400"/>
            <a:ext cx="5964066" cy="3354787"/>
          </a:xfrm>
          <a:prstGeom prst="rect">
            <a:avLst/>
          </a:prstGeom>
        </p:spPr>
      </p:pic>
      <p:sp>
        <p:nvSpPr>
          <p:cNvPr id="6" name="TextBox 5">
            <a:extLst>
              <a:ext uri="{FF2B5EF4-FFF2-40B4-BE49-F238E27FC236}">
                <a16:creationId xmlns:a16="http://schemas.microsoft.com/office/drawing/2014/main" id="{C77F7217-DCEA-4E5C-9D60-36A24212ED4D}"/>
              </a:ext>
            </a:extLst>
          </p:cNvPr>
          <p:cNvSpPr txBox="1"/>
          <p:nvPr/>
        </p:nvSpPr>
        <p:spPr>
          <a:xfrm>
            <a:off x="74612" y="5643070"/>
            <a:ext cx="4038600" cy="1089529"/>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400" dirty="0"/>
              <a:t>Time allotted during class period so student can complete the exercise(s).</a:t>
            </a:r>
          </a:p>
        </p:txBody>
      </p:sp>
      <p:sp>
        <p:nvSpPr>
          <p:cNvPr id="8" name="TextBox 7">
            <a:extLst>
              <a:ext uri="{FF2B5EF4-FFF2-40B4-BE49-F238E27FC236}">
                <a16:creationId xmlns:a16="http://schemas.microsoft.com/office/drawing/2014/main" id="{0466E635-BC0E-4C66-846D-38EEAFE2DEE3}"/>
              </a:ext>
            </a:extLst>
          </p:cNvPr>
          <p:cNvSpPr txBox="1"/>
          <p:nvPr/>
        </p:nvSpPr>
        <p:spPr>
          <a:xfrm>
            <a:off x="3960812" y="5665670"/>
            <a:ext cx="3581400" cy="1089529"/>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400" dirty="0"/>
              <a:t>Students can mirror task  thus be physical active.</a:t>
            </a:r>
          </a:p>
        </p:txBody>
      </p:sp>
      <p:sp>
        <p:nvSpPr>
          <p:cNvPr id="10" name="TextBox 9">
            <a:extLst>
              <a:ext uri="{FF2B5EF4-FFF2-40B4-BE49-F238E27FC236}">
                <a16:creationId xmlns:a16="http://schemas.microsoft.com/office/drawing/2014/main" id="{FFFAA82F-E7ED-432A-A8B9-B227D697A60A}"/>
              </a:ext>
            </a:extLst>
          </p:cNvPr>
          <p:cNvSpPr txBox="1"/>
          <p:nvPr/>
        </p:nvSpPr>
        <p:spPr>
          <a:xfrm>
            <a:off x="7313612" y="5629422"/>
            <a:ext cx="4648200" cy="1089529"/>
          </a:xfrm>
          <a:prstGeom prst="rect">
            <a:avLst/>
          </a:prstGeom>
          <a:noFill/>
        </p:spPr>
        <p:txBody>
          <a:bodyPr wrap="square" rtlCol="0">
            <a:spAutoFit/>
          </a:bodyPr>
          <a:lstStyle/>
          <a:p>
            <a:pPr marL="342900" indent="-342900">
              <a:lnSpc>
                <a:spcPct val="90000"/>
              </a:lnSpc>
              <a:buFont typeface="Wingdings" panose="05000000000000000000" pitchFamily="2" charset="2"/>
              <a:buChar char="§"/>
            </a:pPr>
            <a:r>
              <a:rPr lang="en-US" sz="2400" dirty="0"/>
              <a:t>Psychomotor domain can be met with the implementation of task that include movement.</a:t>
            </a:r>
          </a:p>
        </p:txBody>
      </p:sp>
    </p:spTree>
    <p:extLst>
      <p:ext uri="{BB962C8B-B14F-4D97-AF65-F5344CB8AC3E}">
        <p14:creationId xmlns:p14="http://schemas.microsoft.com/office/powerpoint/2010/main" val="164728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A8CE-216C-4211-A22F-8E3BC24B1F1B}"/>
              </a:ext>
            </a:extLst>
          </p:cNvPr>
          <p:cNvSpPr>
            <a:spLocks noGrp="1"/>
          </p:cNvSpPr>
          <p:nvPr>
            <p:ph type="title"/>
          </p:nvPr>
        </p:nvSpPr>
        <p:spPr/>
        <p:txBody>
          <a:bodyPr/>
          <a:lstStyle/>
          <a:p>
            <a:r>
              <a:rPr lang="en-US" dirty="0"/>
              <a:t>Successful Teaching Methods During a Pandemic</a:t>
            </a:r>
          </a:p>
        </p:txBody>
      </p:sp>
      <p:sp>
        <p:nvSpPr>
          <p:cNvPr id="3" name="Content Placeholder 2">
            <a:extLst>
              <a:ext uri="{FF2B5EF4-FFF2-40B4-BE49-F238E27FC236}">
                <a16:creationId xmlns:a16="http://schemas.microsoft.com/office/drawing/2014/main" id="{1A4E4055-9E35-42AE-A9EF-474C1BAC03F3}"/>
              </a:ext>
            </a:extLst>
          </p:cNvPr>
          <p:cNvSpPr>
            <a:spLocks noGrp="1"/>
          </p:cNvSpPr>
          <p:nvPr>
            <p:ph sz="half" idx="1"/>
          </p:nvPr>
        </p:nvSpPr>
        <p:spPr>
          <a:xfrm>
            <a:off x="455612" y="1641970"/>
            <a:ext cx="4648199" cy="752003"/>
          </a:xfrm>
        </p:spPr>
        <p:txBody>
          <a:bodyPr>
            <a:noAutofit/>
          </a:bodyPr>
          <a:lstStyle/>
          <a:p>
            <a:pPr marL="0" indent="0" algn="ctr">
              <a:buNone/>
            </a:pPr>
            <a:r>
              <a:rPr lang="en-US" dirty="0"/>
              <a:t>Brain Warmups to Promote Cognitive Stimulation</a:t>
            </a:r>
          </a:p>
        </p:txBody>
      </p:sp>
      <p:pic>
        <p:nvPicPr>
          <p:cNvPr id="5" name="Online Media 4" title="Only A Genius Can Solve This In 20s! (94% FAIL TEST)">
            <a:hlinkClick r:id="" action="ppaction://media"/>
            <a:extLst>
              <a:ext uri="{FF2B5EF4-FFF2-40B4-BE49-F238E27FC236}">
                <a16:creationId xmlns:a16="http://schemas.microsoft.com/office/drawing/2014/main" id="{FEE2372C-1B5A-402E-9AF7-91F1BAC9E1B7}"/>
              </a:ext>
            </a:extLst>
          </p:cNvPr>
          <p:cNvPicPr>
            <a:picLocks noGrp="1" noRot="1" noChangeAspect="1"/>
          </p:cNvPicPr>
          <p:nvPr>
            <p:ph sz="half" idx="2"/>
            <a:videoFile r:link="rId1"/>
          </p:nvPr>
        </p:nvPicPr>
        <p:blipFill>
          <a:blip r:embed="rId4"/>
          <a:stretch>
            <a:fillRect/>
          </a:stretch>
        </p:blipFill>
        <p:spPr>
          <a:xfrm>
            <a:off x="455612" y="2393973"/>
            <a:ext cx="4876800" cy="2486025"/>
          </a:xfrm>
          <a:prstGeom prst="rect">
            <a:avLst/>
          </a:prstGeom>
        </p:spPr>
      </p:pic>
      <p:pic>
        <p:nvPicPr>
          <p:cNvPr id="6" name="Online Media 5" title="5 min Cardio for Beginners - No Equipment Home Workout - 40 second, 20 second Intervals">
            <a:hlinkClick r:id="" action="ppaction://media"/>
            <a:extLst>
              <a:ext uri="{FF2B5EF4-FFF2-40B4-BE49-F238E27FC236}">
                <a16:creationId xmlns:a16="http://schemas.microsoft.com/office/drawing/2014/main" id="{5F58CC61-46C8-4F25-A6C4-09AD8F474749}"/>
              </a:ext>
            </a:extLst>
          </p:cNvPr>
          <p:cNvPicPr>
            <a:picLocks noRot="1" noChangeAspect="1"/>
          </p:cNvPicPr>
          <p:nvPr>
            <a:videoFile r:link="rId2"/>
          </p:nvPr>
        </p:nvPicPr>
        <p:blipFill>
          <a:blip r:embed="rId5"/>
          <a:stretch>
            <a:fillRect/>
          </a:stretch>
        </p:blipFill>
        <p:spPr>
          <a:xfrm>
            <a:off x="6539410" y="2393973"/>
            <a:ext cx="5218372" cy="2486025"/>
          </a:xfrm>
          <a:prstGeom prst="rect">
            <a:avLst/>
          </a:prstGeom>
        </p:spPr>
      </p:pic>
      <p:sp>
        <p:nvSpPr>
          <p:cNvPr id="7" name="TextBox 6">
            <a:extLst>
              <a:ext uri="{FF2B5EF4-FFF2-40B4-BE49-F238E27FC236}">
                <a16:creationId xmlns:a16="http://schemas.microsoft.com/office/drawing/2014/main" id="{416057BA-FE76-4EBE-8EAD-8764E39CA9C3}"/>
              </a:ext>
            </a:extLst>
          </p:cNvPr>
          <p:cNvSpPr txBox="1"/>
          <p:nvPr/>
        </p:nvSpPr>
        <p:spPr>
          <a:xfrm>
            <a:off x="7322262" y="1740641"/>
            <a:ext cx="3810000" cy="424732"/>
          </a:xfrm>
          <a:prstGeom prst="rect">
            <a:avLst/>
          </a:prstGeom>
          <a:noFill/>
        </p:spPr>
        <p:txBody>
          <a:bodyPr wrap="square" rtlCol="0">
            <a:spAutoFit/>
          </a:bodyPr>
          <a:lstStyle/>
          <a:p>
            <a:pPr>
              <a:lnSpc>
                <a:spcPct val="90000"/>
              </a:lnSpc>
            </a:pPr>
            <a:r>
              <a:rPr lang="en-US" sz="2400" dirty="0"/>
              <a:t>Personal Fitness Workout</a:t>
            </a:r>
          </a:p>
        </p:txBody>
      </p:sp>
      <p:sp>
        <p:nvSpPr>
          <p:cNvPr id="9" name="TextBox 8">
            <a:extLst>
              <a:ext uri="{FF2B5EF4-FFF2-40B4-BE49-F238E27FC236}">
                <a16:creationId xmlns:a16="http://schemas.microsoft.com/office/drawing/2014/main" id="{F0425538-579E-48AE-86EF-7FA183149577}"/>
              </a:ext>
            </a:extLst>
          </p:cNvPr>
          <p:cNvSpPr txBox="1"/>
          <p:nvPr/>
        </p:nvSpPr>
        <p:spPr>
          <a:xfrm>
            <a:off x="531812" y="5262669"/>
            <a:ext cx="4876800" cy="1477328"/>
          </a:xfrm>
          <a:prstGeom prst="rect">
            <a:avLst/>
          </a:prstGeom>
          <a:noFill/>
        </p:spPr>
        <p:txBody>
          <a:bodyPr wrap="square">
            <a:spAutoFit/>
          </a:bodyPr>
          <a:lstStyle/>
          <a:p>
            <a:r>
              <a:rPr lang="en-US" dirty="0"/>
              <a:t>Brain warmup (specific activity) used to increase student engagement. Students can respond in chat or aloud. Receive only positive feedback when administering the “brain teasers” via YouTube. </a:t>
            </a:r>
          </a:p>
        </p:txBody>
      </p:sp>
      <p:sp>
        <p:nvSpPr>
          <p:cNvPr id="10" name="TextBox 9">
            <a:extLst>
              <a:ext uri="{FF2B5EF4-FFF2-40B4-BE49-F238E27FC236}">
                <a16:creationId xmlns:a16="http://schemas.microsoft.com/office/drawing/2014/main" id="{E1E658B1-B370-4213-94AA-14773508F898}"/>
              </a:ext>
            </a:extLst>
          </p:cNvPr>
          <p:cNvSpPr txBox="1"/>
          <p:nvPr/>
        </p:nvSpPr>
        <p:spPr>
          <a:xfrm>
            <a:off x="6974244" y="5426434"/>
            <a:ext cx="4029950" cy="424732"/>
          </a:xfrm>
          <a:prstGeom prst="rect">
            <a:avLst/>
          </a:prstGeom>
          <a:noFill/>
        </p:spPr>
        <p:txBody>
          <a:bodyPr wrap="square" rtlCol="0">
            <a:spAutoFit/>
          </a:bodyPr>
          <a:lstStyle/>
          <a:p>
            <a:pPr>
              <a:lnSpc>
                <a:spcPct val="90000"/>
              </a:lnSpc>
            </a:pPr>
            <a:r>
              <a:rPr lang="en-US" sz="2400" dirty="0"/>
              <a:t>Example of assigned workout</a:t>
            </a:r>
          </a:p>
        </p:txBody>
      </p:sp>
      <p:sp>
        <p:nvSpPr>
          <p:cNvPr id="11" name="Arrow: Up 10">
            <a:extLst>
              <a:ext uri="{FF2B5EF4-FFF2-40B4-BE49-F238E27FC236}">
                <a16:creationId xmlns:a16="http://schemas.microsoft.com/office/drawing/2014/main" id="{E109656E-756F-4B20-A606-424A45B8F092}"/>
              </a:ext>
            </a:extLst>
          </p:cNvPr>
          <p:cNvSpPr/>
          <p:nvPr/>
        </p:nvSpPr>
        <p:spPr>
          <a:xfrm>
            <a:off x="10987821" y="5262669"/>
            <a:ext cx="652819" cy="570334"/>
          </a:xfrm>
          <a:prstGeom prst="upArrow">
            <a:avLst/>
          </a:prstGeom>
          <a:solidFill>
            <a:srgbClr val="FF000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C3EE06-7A1F-4803-A87F-9CF1DC81D993}"/>
              </a:ext>
            </a:extLst>
          </p:cNvPr>
          <p:cNvSpPr txBox="1"/>
          <p:nvPr/>
        </p:nvSpPr>
        <p:spPr>
          <a:xfrm>
            <a:off x="5503985" y="3133534"/>
            <a:ext cx="863851" cy="590931"/>
          </a:xfrm>
          <a:prstGeom prst="rect">
            <a:avLst/>
          </a:prstGeom>
          <a:noFill/>
        </p:spPr>
        <p:txBody>
          <a:bodyPr wrap="square" rtlCol="0">
            <a:spAutoFit/>
          </a:bodyPr>
          <a:lstStyle/>
          <a:p>
            <a:pPr algn="ctr">
              <a:lnSpc>
                <a:spcPct val="90000"/>
              </a:lnSpc>
            </a:pPr>
            <a:r>
              <a:rPr lang="en-US" b="1" dirty="0"/>
              <a:t>Press </a:t>
            </a:r>
          </a:p>
          <a:p>
            <a:pPr algn="ctr">
              <a:lnSpc>
                <a:spcPct val="90000"/>
              </a:lnSpc>
            </a:pPr>
            <a:r>
              <a:rPr lang="en-US" b="1" dirty="0"/>
              <a:t>PLAY</a:t>
            </a:r>
          </a:p>
        </p:txBody>
      </p:sp>
      <p:sp>
        <p:nvSpPr>
          <p:cNvPr id="14" name="Arrow: Left-Right 13">
            <a:extLst>
              <a:ext uri="{FF2B5EF4-FFF2-40B4-BE49-F238E27FC236}">
                <a16:creationId xmlns:a16="http://schemas.microsoft.com/office/drawing/2014/main" id="{46557D96-80F9-4CC0-92F5-B2FA004EFEE5}"/>
              </a:ext>
            </a:extLst>
          </p:cNvPr>
          <p:cNvSpPr/>
          <p:nvPr/>
        </p:nvSpPr>
        <p:spPr>
          <a:xfrm>
            <a:off x="5503985" y="3962400"/>
            <a:ext cx="863851" cy="381000"/>
          </a:xfrm>
          <a:prstGeom prst="leftRightArrow">
            <a:avLst/>
          </a:prstGeom>
          <a:solidFill>
            <a:srgbClr val="FF000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0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82E2-C3F2-4D40-B28C-A804F8F62AED}"/>
              </a:ext>
            </a:extLst>
          </p:cNvPr>
          <p:cNvSpPr>
            <a:spLocks noGrp="1"/>
          </p:cNvSpPr>
          <p:nvPr>
            <p:ph type="title"/>
          </p:nvPr>
        </p:nvSpPr>
        <p:spPr/>
        <p:txBody>
          <a:bodyPr/>
          <a:lstStyle/>
          <a:p>
            <a:pPr algn="ctr"/>
            <a:r>
              <a:rPr lang="en-US" dirty="0"/>
              <a:t>Successful Teaching Methods During a Pandemic</a:t>
            </a:r>
          </a:p>
        </p:txBody>
      </p:sp>
      <p:sp>
        <p:nvSpPr>
          <p:cNvPr id="3" name="Text Placeholder 2">
            <a:extLst>
              <a:ext uri="{FF2B5EF4-FFF2-40B4-BE49-F238E27FC236}">
                <a16:creationId xmlns:a16="http://schemas.microsoft.com/office/drawing/2014/main" id="{D6D2F1A9-E8AE-4EE0-A492-7EB6D7AF6091}"/>
              </a:ext>
            </a:extLst>
          </p:cNvPr>
          <p:cNvSpPr>
            <a:spLocks noGrp="1"/>
          </p:cNvSpPr>
          <p:nvPr>
            <p:ph type="body" sz="half" idx="2"/>
          </p:nvPr>
        </p:nvSpPr>
        <p:spPr>
          <a:xfrm>
            <a:off x="989012" y="931841"/>
            <a:ext cx="2743200" cy="5105400"/>
          </a:xfrm>
        </p:spPr>
        <p:txBody>
          <a:bodyPr>
            <a:normAutofit/>
          </a:bodyPr>
          <a:lstStyle/>
          <a:p>
            <a:pPr marL="285750" indent="-285750">
              <a:buFont typeface="Wingdings" panose="05000000000000000000" pitchFamily="2" charset="2"/>
              <a:buChar char="§"/>
            </a:pPr>
            <a:r>
              <a:rPr lang="en-US" sz="1800" dirty="0"/>
              <a:t>Teacher Pay Teacher is a website that offer content related lessons for teachers.</a:t>
            </a:r>
          </a:p>
          <a:p>
            <a:pPr marL="285750" indent="-285750">
              <a:buFont typeface="Wingdings" panose="05000000000000000000" pitchFamily="2" charset="2"/>
              <a:buChar char="§"/>
            </a:pPr>
            <a:r>
              <a:rPr lang="en-US" sz="1800" dirty="0"/>
              <a:t> Somewhat lessens the stress of preparing virtual lessons that engage the students. </a:t>
            </a:r>
          </a:p>
          <a:p>
            <a:pPr marL="285750" indent="-285750">
              <a:buFont typeface="Wingdings" panose="05000000000000000000" pitchFamily="2" charset="2"/>
              <a:buChar char="§"/>
            </a:pPr>
            <a:r>
              <a:rPr lang="en-US" sz="1800" dirty="0"/>
              <a:t>Teachers Pay Teachers offers free content</a:t>
            </a:r>
          </a:p>
          <a:p>
            <a:pPr marL="285750" indent="-285750">
              <a:buFont typeface="Wingdings" panose="05000000000000000000" pitchFamily="2" charset="2"/>
              <a:buChar char="§"/>
            </a:pPr>
            <a:r>
              <a:rPr lang="en-US" sz="1800" dirty="0"/>
              <a:t>Provide fresh ideas for optimal virtual learning experience.</a:t>
            </a:r>
          </a:p>
        </p:txBody>
      </p:sp>
      <p:pic>
        <p:nvPicPr>
          <p:cNvPr id="1028" name="Picture 4" descr="What Is Teachers Pay Teachers? - Henry Harvin">
            <a:extLst>
              <a:ext uri="{FF2B5EF4-FFF2-40B4-BE49-F238E27FC236}">
                <a16:creationId xmlns:a16="http://schemas.microsoft.com/office/drawing/2014/main" id="{B92EC60A-CB18-49FF-A5B5-2EB8D96AE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0803" y="1676400"/>
            <a:ext cx="6096000" cy="43869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6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9507-268C-45ED-AAF1-79CE61587FF7}"/>
              </a:ext>
            </a:extLst>
          </p:cNvPr>
          <p:cNvSpPr>
            <a:spLocks noGrp="1"/>
          </p:cNvSpPr>
          <p:nvPr>
            <p:ph type="title"/>
          </p:nvPr>
        </p:nvSpPr>
        <p:spPr/>
        <p:txBody>
          <a:bodyPr/>
          <a:lstStyle/>
          <a:p>
            <a:pPr algn="ctr"/>
            <a:r>
              <a:rPr lang="en-US" dirty="0"/>
              <a:t>Successful Teaching Methods During a Pandemic</a:t>
            </a:r>
          </a:p>
        </p:txBody>
      </p:sp>
      <p:pic>
        <p:nvPicPr>
          <p:cNvPr id="4" name="Picture 3">
            <a:extLst>
              <a:ext uri="{FF2B5EF4-FFF2-40B4-BE49-F238E27FC236}">
                <a16:creationId xmlns:a16="http://schemas.microsoft.com/office/drawing/2014/main" id="{01857BC1-EE82-4BB2-BD43-903555E4B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 y="1765110"/>
            <a:ext cx="5848740" cy="4330890"/>
          </a:xfrm>
          <a:prstGeom prst="rect">
            <a:avLst/>
          </a:prstGeom>
        </p:spPr>
      </p:pic>
      <p:pic>
        <p:nvPicPr>
          <p:cNvPr id="6" name="Picture 5">
            <a:extLst>
              <a:ext uri="{FF2B5EF4-FFF2-40B4-BE49-F238E27FC236}">
                <a16:creationId xmlns:a16="http://schemas.microsoft.com/office/drawing/2014/main" id="{23229EF0-0C19-4200-9F44-CF026FAEF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71" y="1765110"/>
            <a:ext cx="5848740" cy="4330890"/>
          </a:xfrm>
          <a:prstGeom prst="rect">
            <a:avLst/>
          </a:prstGeom>
        </p:spPr>
      </p:pic>
      <p:pic>
        <p:nvPicPr>
          <p:cNvPr id="8" name="Picture 7">
            <a:extLst>
              <a:ext uri="{FF2B5EF4-FFF2-40B4-BE49-F238E27FC236}">
                <a16:creationId xmlns:a16="http://schemas.microsoft.com/office/drawing/2014/main" id="{B4870ADB-C937-406A-B133-AFB554F6E084}"/>
              </a:ext>
            </a:extLst>
          </p:cNvPr>
          <p:cNvPicPr>
            <a:picLocks noChangeAspect="1"/>
          </p:cNvPicPr>
          <p:nvPr/>
        </p:nvPicPr>
        <p:blipFill>
          <a:blip r:embed="rId4"/>
          <a:stretch>
            <a:fillRect/>
          </a:stretch>
        </p:blipFill>
        <p:spPr>
          <a:xfrm>
            <a:off x="150812" y="468112"/>
            <a:ext cx="1133215" cy="815915"/>
          </a:xfrm>
          <a:prstGeom prst="rect">
            <a:avLst/>
          </a:prstGeom>
        </p:spPr>
      </p:pic>
      <p:pic>
        <p:nvPicPr>
          <p:cNvPr id="10" name="Picture 9">
            <a:extLst>
              <a:ext uri="{FF2B5EF4-FFF2-40B4-BE49-F238E27FC236}">
                <a16:creationId xmlns:a16="http://schemas.microsoft.com/office/drawing/2014/main" id="{805D0F4A-050D-4B34-BD59-CA05577A8682}"/>
              </a:ext>
            </a:extLst>
          </p:cNvPr>
          <p:cNvPicPr>
            <a:picLocks noChangeAspect="1"/>
          </p:cNvPicPr>
          <p:nvPr/>
        </p:nvPicPr>
        <p:blipFill>
          <a:blip r:embed="rId5"/>
          <a:stretch>
            <a:fillRect/>
          </a:stretch>
        </p:blipFill>
        <p:spPr>
          <a:xfrm>
            <a:off x="10904059" y="467092"/>
            <a:ext cx="1133954" cy="816935"/>
          </a:xfrm>
          <a:prstGeom prst="rect">
            <a:avLst/>
          </a:prstGeom>
        </p:spPr>
      </p:pic>
      <p:sp>
        <p:nvSpPr>
          <p:cNvPr id="11" name="TextBox 10">
            <a:extLst>
              <a:ext uri="{FF2B5EF4-FFF2-40B4-BE49-F238E27FC236}">
                <a16:creationId xmlns:a16="http://schemas.microsoft.com/office/drawing/2014/main" id="{C931DEB4-4F40-4530-B3C8-7A9ECCAD4BE1}"/>
              </a:ext>
            </a:extLst>
          </p:cNvPr>
          <p:cNvSpPr txBox="1"/>
          <p:nvPr/>
        </p:nvSpPr>
        <p:spPr>
          <a:xfrm>
            <a:off x="176520" y="6353344"/>
            <a:ext cx="8792343" cy="424732"/>
          </a:xfrm>
          <a:prstGeom prst="rect">
            <a:avLst/>
          </a:prstGeom>
          <a:noFill/>
        </p:spPr>
        <p:txBody>
          <a:bodyPr wrap="none" rtlCol="0">
            <a:spAutoFit/>
          </a:bodyPr>
          <a:lstStyle/>
          <a:p>
            <a:pPr>
              <a:lnSpc>
                <a:spcPct val="90000"/>
              </a:lnSpc>
            </a:pPr>
            <a:r>
              <a:rPr lang="en-US" sz="2400" dirty="0"/>
              <a:t>Link: </a:t>
            </a:r>
            <a:r>
              <a:rPr lang="en-US" sz="1400" dirty="0">
                <a:hlinkClick r:id="rId6"/>
              </a:rPr>
              <a:t>https://www.teacherspayteachers.com/Product/Stress-Management-Habits-HabitWise-Lesson-2-3430851</a:t>
            </a:r>
            <a:r>
              <a:rPr lang="en-US" sz="1400" dirty="0"/>
              <a:t>   </a:t>
            </a:r>
            <a:endParaRPr lang="en-US" sz="2400" dirty="0"/>
          </a:p>
        </p:txBody>
      </p:sp>
    </p:spTree>
    <p:extLst>
      <p:ext uri="{BB962C8B-B14F-4D97-AF65-F5344CB8AC3E}">
        <p14:creationId xmlns:p14="http://schemas.microsoft.com/office/powerpoint/2010/main" val="266036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C225-6F60-4A71-A884-5FCFDD70472E}"/>
              </a:ext>
            </a:extLst>
          </p:cNvPr>
          <p:cNvSpPr>
            <a:spLocks noGrp="1"/>
          </p:cNvSpPr>
          <p:nvPr>
            <p:ph type="title"/>
          </p:nvPr>
        </p:nvSpPr>
        <p:spPr/>
        <p:txBody>
          <a:bodyPr/>
          <a:lstStyle/>
          <a:p>
            <a:pPr algn="ctr"/>
            <a:r>
              <a:rPr lang="en-US" dirty="0"/>
              <a:t>Successful Teaching Methods During a Pandemic</a:t>
            </a:r>
          </a:p>
        </p:txBody>
      </p:sp>
      <p:pic>
        <p:nvPicPr>
          <p:cNvPr id="4" name="Picture 3">
            <a:extLst>
              <a:ext uri="{FF2B5EF4-FFF2-40B4-BE49-F238E27FC236}">
                <a16:creationId xmlns:a16="http://schemas.microsoft.com/office/drawing/2014/main" id="{BA6230AE-FFA5-4072-BB85-FDADA4A896FB}"/>
              </a:ext>
            </a:extLst>
          </p:cNvPr>
          <p:cNvPicPr>
            <a:picLocks noChangeAspect="1"/>
          </p:cNvPicPr>
          <p:nvPr/>
        </p:nvPicPr>
        <p:blipFill rotWithShape="1">
          <a:blip r:embed="rId2">
            <a:extLst>
              <a:ext uri="{28A0092B-C50C-407E-A947-70E740481C1C}">
                <a14:useLocalDpi xmlns:a14="http://schemas.microsoft.com/office/drawing/2010/main" val="0"/>
              </a:ext>
            </a:extLst>
          </a:blip>
          <a:srcRect l="30459" t="21110" r="34872" b="4005"/>
          <a:stretch/>
        </p:blipFill>
        <p:spPr>
          <a:xfrm>
            <a:off x="101642" y="1667418"/>
            <a:ext cx="4081290" cy="5001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F84DD05-3FBA-4042-B5A1-C57D59DE0751}"/>
              </a:ext>
            </a:extLst>
          </p:cNvPr>
          <p:cNvPicPr>
            <a:picLocks noChangeAspect="1"/>
          </p:cNvPicPr>
          <p:nvPr/>
        </p:nvPicPr>
        <p:blipFill rotWithShape="1">
          <a:blip r:embed="rId3">
            <a:extLst>
              <a:ext uri="{28A0092B-C50C-407E-A947-70E740481C1C}">
                <a14:useLocalDpi xmlns:a14="http://schemas.microsoft.com/office/drawing/2010/main" val="0"/>
              </a:ext>
            </a:extLst>
          </a:blip>
          <a:srcRect l="29830" t="20263" r="34242" b="2632"/>
          <a:stretch/>
        </p:blipFill>
        <p:spPr>
          <a:xfrm>
            <a:off x="7875394" y="1667418"/>
            <a:ext cx="4218222" cy="501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201084D-EA30-4052-B7B2-4607C4C3FEAD}"/>
              </a:ext>
            </a:extLst>
          </p:cNvPr>
          <p:cNvPicPr>
            <a:picLocks noChangeAspect="1"/>
          </p:cNvPicPr>
          <p:nvPr/>
        </p:nvPicPr>
        <p:blipFill>
          <a:blip r:embed="rId4"/>
          <a:stretch>
            <a:fillRect/>
          </a:stretch>
        </p:blipFill>
        <p:spPr>
          <a:xfrm>
            <a:off x="150812" y="468112"/>
            <a:ext cx="1133215" cy="815915"/>
          </a:xfrm>
          <a:prstGeom prst="rect">
            <a:avLst/>
          </a:prstGeom>
        </p:spPr>
      </p:pic>
      <p:pic>
        <p:nvPicPr>
          <p:cNvPr id="10" name="Picture 9">
            <a:extLst>
              <a:ext uri="{FF2B5EF4-FFF2-40B4-BE49-F238E27FC236}">
                <a16:creationId xmlns:a16="http://schemas.microsoft.com/office/drawing/2014/main" id="{A6E5FDDE-1F7D-46C5-8376-81BDFD78A07C}"/>
              </a:ext>
            </a:extLst>
          </p:cNvPr>
          <p:cNvPicPr>
            <a:picLocks noChangeAspect="1"/>
          </p:cNvPicPr>
          <p:nvPr/>
        </p:nvPicPr>
        <p:blipFill>
          <a:blip r:embed="rId5"/>
          <a:stretch>
            <a:fillRect/>
          </a:stretch>
        </p:blipFill>
        <p:spPr>
          <a:xfrm>
            <a:off x="10904059" y="467092"/>
            <a:ext cx="1133954" cy="816935"/>
          </a:xfrm>
          <a:prstGeom prst="rect">
            <a:avLst/>
          </a:prstGeom>
        </p:spPr>
      </p:pic>
      <p:pic>
        <p:nvPicPr>
          <p:cNvPr id="13" name="Picture 12">
            <a:extLst>
              <a:ext uri="{FF2B5EF4-FFF2-40B4-BE49-F238E27FC236}">
                <a16:creationId xmlns:a16="http://schemas.microsoft.com/office/drawing/2014/main" id="{FF28EBDF-195A-4ACE-8981-5CA39317EC94}"/>
              </a:ext>
            </a:extLst>
          </p:cNvPr>
          <p:cNvPicPr>
            <a:picLocks noChangeAspect="1"/>
          </p:cNvPicPr>
          <p:nvPr/>
        </p:nvPicPr>
        <p:blipFill rotWithShape="1">
          <a:blip r:embed="rId6">
            <a:extLst>
              <a:ext uri="{28A0092B-C50C-407E-A947-70E740481C1C}">
                <a14:useLocalDpi xmlns:a14="http://schemas.microsoft.com/office/drawing/2010/main" val="0"/>
              </a:ext>
            </a:extLst>
          </a:blip>
          <a:srcRect l="30460" t="18723" r="34647" b="4004"/>
          <a:stretch/>
        </p:blipFill>
        <p:spPr>
          <a:xfrm>
            <a:off x="4038738" y="1667418"/>
            <a:ext cx="3980850" cy="5012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97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7153E-3970-4CCC-811E-BC2E92B0C360}"/>
              </a:ext>
            </a:extLst>
          </p:cNvPr>
          <p:cNvSpPr>
            <a:spLocks noGrp="1"/>
          </p:cNvSpPr>
          <p:nvPr>
            <p:ph type="title"/>
          </p:nvPr>
        </p:nvSpPr>
        <p:spPr/>
        <p:txBody>
          <a:bodyPr/>
          <a:lstStyle/>
          <a:p>
            <a:pPr algn="ctr"/>
            <a:r>
              <a:rPr lang="en-US" dirty="0"/>
              <a:t>Learning Objectives</a:t>
            </a:r>
          </a:p>
        </p:txBody>
      </p:sp>
      <p:sp>
        <p:nvSpPr>
          <p:cNvPr id="3" name="Content Placeholder 2">
            <a:extLst>
              <a:ext uri="{FF2B5EF4-FFF2-40B4-BE49-F238E27FC236}">
                <a16:creationId xmlns:a16="http://schemas.microsoft.com/office/drawing/2014/main" id="{F44EC37B-56FC-477A-BE93-FA52B04E4665}"/>
              </a:ext>
            </a:extLst>
          </p:cNvPr>
          <p:cNvSpPr>
            <a:spLocks noGrp="1"/>
          </p:cNvSpPr>
          <p:nvPr>
            <p:ph idx="1"/>
          </p:nvPr>
        </p:nvSpPr>
        <p:spPr>
          <a:xfrm>
            <a:off x="1522414" y="1905000"/>
            <a:ext cx="9144000" cy="3733800"/>
          </a:xfrm>
        </p:spPr>
        <p:txBody>
          <a:bodyPr/>
          <a:lstStyle/>
          <a:p>
            <a:pPr marL="457200" indent="-457200">
              <a:buFont typeface="+mj-lt"/>
              <a:buAutoNum type="arabicPeriod"/>
            </a:pPr>
            <a:r>
              <a:rPr lang="en-US" dirty="0"/>
              <a:t>Teachers will be able to select a virtual learning platform and video conferencing platform for optimal teaching after the presentation.</a:t>
            </a:r>
          </a:p>
          <a:p>
            <a:pPr marL="457200" indent="-457200">
              <a:buFont typeface="+mj-lt"/>
              <a:buAutoNum type="arabicPeriod"/>
            </a:pPr>
            <a:r>
              <a:rPr lang="en-US" dirty="0"/>
              <a:t> Teachers will be able to find solutions to virtual teaching concern(s) with the help of the presentation.</a:t>
            </a:r>
          </a:p>
          <a:p>
            <a:pPr marL="457200" indent="-457200">
              <a:buFont typeface="+mj-lt"/>
              <a:buAutoNum type="arabicPeriod"/>
            </a:pPr>
            <a:r>
              <a:rPr lang="en-US" dirty="0"/>
              <a:t>Teachers will be able to incorporate one or more ideas/ concepts from the presentation in order to teach virtual learning successfully.</a:t>
            </a:r>
          </a:p>
          <a:p>
            <a:pPr marL="457200" indent="-457200">
              <a:buFont typeface="+mj-lt"/>
              <a:buAutoNum type="arabicPeriod"/>
            </a:pPr>
            <a:endParaRPr lang="en-US" dirty="0"/>
          </a:p>
        </p:txBody>
      </p:sp>
    </p:spTree>
    <p:extLst>
      <p:ext uri="{BB962C8B-B14F-4D97-AF65-F5344CB8AC3E}">
        <p14:creationId xmlns:p14="http://schemas.microsoft.com/office/powerpoint/2010/main" val="1639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6514-3CC2-47B5-BAFD-1057319AFD6B}"/>
              </a:ext>
            </a:extLst>
          </p:cNvPr>
          <p:cNvSpPr>
            <a:spLocks noGrp="1"/>
          </p:cNvSpPr>
          <p:nvPr>
            <p:ph type="title"/>
          </p:nvPr>
        </p:nvSpPr>
        <p:spPr/>
        <p:txBody>
          <a:bodyPr/>
          <a:lstStyle/>
          <a:p>
            <a:pPr algn="ctr"/>
            <a:r>
              <a:rPr lang="en-US" dirty="0"/>
              <a:t>Successful Teaching Methods During a Pandemic</a:t>
            </a:r>
          </a:p>
        </p:txBody>
      </p:sp>
      <p:sp>
        <p:nvSpPr>
          <p:cNvPr id="4" name="Text Placeholder 3">
            <a:extLst>
              <a:ext uri="{FF2B5EF4-FFF2-40B4-BE49-F238E27FC236}">
                <a16:creationId xmlns:a16="http://schemas.microsoft.com/office/drawing/2014/main" id="{C07B714D-42B6-451C-AE4D-7983B861219A}"/>
              </a:ext>
            </a:extLst>
          </p:cNvPr>
          <p:cNvSpPr>
            <a:spLocks noGrp="1"/>
          </p:cNvSpPr>
          <p:nvPr>
            <p:ph type="body" sz="half" idx="2"/>
          </p:nvPr>
        </p:nvSpPr>
        <p:spPr>
          <a:xfrm>
            <a:off x="8151812" y="1519237"/>
            <a:ext cx="3478355" cy="4724400"/>
          </a:xfrm>
        </p:spPr>
        <p:txBody>
          <a:bodyPr>
            <a:normAutofit lnSpcReduction="10000"/>
          </a:bodyPr>
          <a:lstStyle/>
          <a:p>
            <a:pPr marL="285750" indent="-285750">
              <a:buFont typeface="Arial" panose="020B0604020202020204" pitchFamily="34" charset="0"/>
              <a:buChar char="•"/>
            </a:pPr>
            <a:r>
              <a:rPr lang="en-US" sz="1800" dirty="0"/>
              <a:t>TED-Ed provide a credible educational experience for every student </a:t>
            </a:r>
          </a:p>
          <a:p>
            <a:pPr marL="285750" indent="-285750">
              <a:buFont typeface="Wingdings" panose="05000000000000000000" pitchFamily="2" charset="2"/>
              <a:buChar char="§"/>
            </a:pPr>
            <a:r>
              <a:rPr lang="en-US" sz="1800" dirty="0"/>
              <a:t>Brilliant lesson plans for health education teachers. </a:t>
            </a:r>
          </a:p>
          <a:p>
            <a:pPr marL="285750" indent="-285750">
              <a:buFont typeface="Wingdings" panose="05000000000000000000" pitchFamily="2" charset="2"/>
              <a:buChar char="§"/>
            </a:pPr>
            <a:r>
              <a:rPr lang="en-US" sz="1800" dirty="0"/>
              <a:t>TED-Ed is free for students and teachers. </a:t>
            </a:r>
          </a:p>
          <a:p>
            <a:pPr marL="285750" indent="-285750">
              <a:buFont typeface="Wingdings" panose="05000000000000000000" pitchFamily="2" charset="2"/>
              <a:buChar char="§"/>
            </a:pPr>
            <a:r>
              <a:rPr lang="en-US" sz="1800" dirty="0"/>
              <a:t>The platforms offers an educational video followed by a corresponding multiple choice and short answer questions. </a:t>
            </a:r>
          </a:p>
          <a:p>
            <a:pPr marL="285750" indent="-285750">
              <a:buFont typeface="Wingdings" panose="05000000000000000000" pitchFamily="2" charset="2"/>
              <a:buChar char="§"/>
            </a:pPr>
            <a:r>
              <a:rPr lang="en-US" sz="1800" dirty="0"/>
              <a:t>The site also offers additional resources for students to explore and guided discussion to enter an academic conversation around the globe surrounding the topic.</a:t>
            </a:r>
          </a:p>
        </p:txBody>
      </p:sp>
      <p:pic>
        <p:nvPicPr>
          <p:cNvPr id="14" name="Picture 13">
            <a:extLst>
              <a:ext uri="{FF2B5EF4-FFF2-40B4-BE49-F238E27FC236}">
                <a16:creationId xmlns:a16="http://schemas.microsoft.com/office/drawing/2014/main" id="{28A582D1-1DFE-480F-8685-598EDE0BCD5C}"/>
              </a:ext>
            </a:extLst>
          </p:cNvPr>
          <p:cNvPicPr>
            <a:picLocks noChangeAspect="1"/>
          </p:cNvPicPr>
          <p:nvPr/>
        </p:nvPicPr>
        <p:blipFill>
          <a:blip r:embed="rId2"/>
          <a:stretch>
            <a:fillRect/>
          </a:stretch>
        </p:blipFill>
        <p:spPr>
          <a:xfrm>
            <a:off x="1674812" y="1752600"/>
            <a:ext cx="5886450" cy="4257675"/>
          </a:xfrm>
          <a:prstGeom prst="rect">
            <a:avLst/>
          </a:prstGeom>
          <a:ln>
            <a:noFill/>
          </a:ln>
          <a:effectLst>
            <a:softEdge rad="112500"/>
          </a:effectLst>
        </p:spPr>
      </p:pic>
      <p:sp>
        <p:nvSpPr>
          <p:cNvPr id="16" name="TextBox 15">
            <a:extLst>
              <a:ext uri="{FF2B5EF4-FFF2-40B4-BE49-F238E27FC236}">
                <a16:creationId xmlns:a16="http://schemas.microsoft.com/office/drawing/2014/main" id="{2776BD03-8336-4309-8E1E-8DC05CEB7B10}"/>
              </a:ext>
            </a:extLst>
          </p:cNvPr>
          <p:cNvSpPr txBox="1"/>
          <p:nvPr/>
        </p:nvSpPr>
        <p:spPr>
          <a:xfrm>
            <a:off x="836612" y="6282809"/>
            <a:ext cx="6093724" cy="369332"/>
          </a:xfrm>
          <a:prstGeom prst="rect">
            <a:avLst/>
          </a:prstGeom>
          <a:noFill/>
        </p:spPr>
        <p:txBody>
          <a:bodyPr wrap="square">
            <a:spAutoFit/>
          </a:bodyPr>
          <a:lstStyle/>
          <a:p>
            <a:r>
              <a:rPr lang="en-US" dirty="0"/>
              <a:t>Link: </a:t>
            </a:r>
            <a:r>
              <a:rPr lang="en-US" dirty="0">
                <a:hlinkClick r:id="rId3"/>
              </a:rPr>
              <a:t>https://ed.ted.com/</a:t>
            </a:r>
            <a:r>
              <a:rPr lang="en-US" dirty="0"/>
              <a:t> </a:t>
            </a:r>
          </a:p>
        </p:txBody>
      </p:sp>
    </p:spTree>
    <p:extLst>
      <p:ext uri="{BB962C8B-B14F-4D97-AF65-F5344CB8AC3E}">
        <p14:creationId xmlns:p14="http://schemas.microsoft.com/office/powerpoint/2010/main" val="36360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699AF-6E76-4C7C-A1E3-28C26E3F6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66" y="228600"/>
            <a:ext cx="5601628" cy="3352800"/>
          </a:xfrm>
          <a:prstGeom prst="rect">
            <a:avLst/>
          </a:prstGeom>
        </p:spPr>
      </p:pic>
      <p:pic>
        <p:nvPicPr>
          <p:cNvPr id="11" name="Picture 10">
            <a:extLst>
              <a:ext uri="{FF2B5EF4-FFF2-40B4-BE49-F238E27FC236}">
                <a16:creationId xmlns:a16="http://schemas.microsoft.com/office/drawing/2014/main" id="{2835697C-3CE5-4D45-8332-1D52ADCD4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3747447"/>
            <a:ext cx="5629682" cy="2879678"/>
          </a:xfrm>
          <a:prstGeom prst="rect">
            <a:avLst/>
          </a:prstGeom>
        </p:spPr>
      </p:pic>
      <p:pic>
        <p:nvPicPr>
          <p:cNvPr id="13" name="Picture 12">
            <a:extLst>
              <a:ext uri="{FF2B5EF4-FFF2-40B4-BE49-F238E27FC236}">
                <a16:creationId xmlns:a16="http://schemas.microsoft.com/office/drawing/2014/main" id="{D18D7E19-A9E3-459B-9B8D-B4603F2AC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3749722"/>
            <a:ext cx="5933346" cy="2879678"/>
          </a:xfrm>
          <a:prstGeom prst="rect">
            <a:avLst/>
          </a:prstGeom>
        </p:spPr>
      </p:pic>
      <p:pic>
        <p:nvPicPr>
          <p:cNvPr id="15" name="Picture 14">
            <a:extLst>
              <a:ext uri="{FF2B5EF4-FFF2-40B4-BE49-F238E27FC236}">
                <a16:creationId xmlns:a16="http://schemas.microsoft.com/office/drawing/2014/main" id="{68F1CA58-AB1A-40B9-BF1B-37F40AFF2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12" y="247206"/>
            <a:ext cx="5933346" cy="3334194"/>
          </a:xfrm>
          <a:prstGeom prst="rect">
            <a:avLst/>
          </a:prstGeom>
        </p:spPr>
      </p:pic>
      <p:sp>
        <p:nvSpPr>
          <p:cNvPr id="16" name="Rectangle 15">
            <a:extLst>
              <a:ext uri="{FF2B5EF4-FFF2-40B4-BE49-F238E27FC236}">
                <a16:creationId xmlns:a16="http://schemas.microsoft.com/office/drawing/2014/main" id="{CEF7A86D-E102-4E31-AAB9-09BBE116252A}"/>
              </a:ext>
            </a:extLst>
          </p:cNvPr>
          <p:cNvSpPr/>
          <p:nvPr/>
        </p:nvSpPr>
        <p:spPr>
          <a:xfrm>
            <a:off x="5318622" y="24293"/>
            <a:ext cx="550151"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p>
        </p:txBody>
      </p:sp>
      <p:sp>
        <p:nvSpPr>
          <p:cNvPr id="18" name="Rectangle 17">
            <a:extLst>
              <a:ext uri="{FF2B5EF4-FFF2-40B4-BE49-F238E27FC236}">
                <a16:creationId xmlns:a16="http://schemas.microsoft.com/office/drawing/2014/main" id="{E61ADB06-3A9C-4226-B3B1-F262C5231A74}"/>
              </a:ext>
            </a:extLst>
          </p:cNvPr>
          <p:cNvSpPr/>
          <p:nvPr/>
        </p:nvSpPr>
        <p:spPr>
          <a:xfrm>
            <a:off x="11405943" y="-12548"/>
            <a:ext cx="622286" cy="769441"/>
          </a:xfrm>
          <a:prstGeom prst="rect">
            <a:avLst/>
          </a:prstGeom>
          <a:noFill/>
        </p:spPr>
        <p:txBody>
          <a:bodyPr wrap="none" lIns="91440" tIns="45720" rIns="91440" bIns="45720">
            <a:spAutoFit/>
          </a:bodyPr>
          <a:lstStyle/>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
        <p:nvSpPr>
          <p:cNvPr id="20" name="Rectangle 19">
            <a:extLst>
              <a:ext uri="{FF2B5EF4-FFF2-40B4-BE49-F238E27FC236}">
                <a16:creationId xmlns:a16="http://schemas.microsoft.com/office/drawing/2014/main" id="{4E558B1F-0AA7-498A-8C20-F434F848DA72}"/>
              </a:ext>
            </a:extLst>
          </p:cNvPr>
          <p:cNvSpPr/>
          <p:nvPr/>
        </p:nvSpPr>
        <p:spPr>
          <a:xfrm>
            <a:off x="5298583" y="3510159"/>
            <a:ext cx="590226" cy="769441"/>
          </a:xfrm>
          <a:prstGeom prst="rect">
            <a:avLst/>
          </a:prstGeom>
          <a:noFill/>
        </p:spPr>
        <p:txBody>
          <a:bodyPr wrap="none" lIns="91440" tIns="45720" rIns="91440" bIns="45720">
            <a:spAutoFit/>
          </a:bodyPr>
          <a:lstStyle/>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a:t>
            </a: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
        <p:nvSpPr>
          <p:cNvPr id="22" name="Rectangle 21">
            <a:extLst>
              <a:ext uri="{FF2B5EF4-FFF2-40B4-BE49-F238E27FC236}">
                <a16:creationId xmlns:a16="http://schemas.microsoft.com/office/drawing/2014/main" id="{4967B2A3-807C-4532-9F1D-E0007EC29101}"/>
              </a:ext>
            </a:extLst>
          </p:cNvPr>
          <p:cNvSpPr/>
          <p:nvPr/>
        </p:nvSpPr>
        <p:spPr>
          <a:xfrm>
            <a:off x="11405943" y="3510158"/>
            <a:ext cx="625492" cy="769441"/>
          </a:xfrm>
          <a:prstGeom prst="rect">
            <a:avLst/>
          </a:prstGeom>
          <a:noFill/>
        </p:spPr>
        <p:txBody>
          <a:bodyPr wrap="none" lIns="91440" tIns="45720" rIns="91440" bIns="45720">
            <a:spAutoFit/>
          </a:bodyPr>
          <a:lstStyle/>
          <a:p>
            <a:pPr algn="ct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4.</a:t>
            </a:r>
          </a:p>
        </p:txBody>
      </p:sp>
    </p:spTree>
    <p:extLst>
      <p:ext uri="{BB962C8B-B14F-4D97-AF65-F5344CB8AC3E}">
        <p14:creationId xmlns:p14="http://schemas.microsoft.com/office/powerpoint/2010/main" val="422567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2432-D2B1-4125-AF23-3C9C17789B73}"/>
              </a:ext>
            </a:extLst>
          </p:cNvPr>
          <p:cNvSpPr>
            <a:spLocks noGrp="1"/>
          </p:cNvSpPr>
          <p:nvPr>
            <p:ph type="title"/>
          </p:nvPr>
        </p:nvSpPr>
        <p:spPr/>
        <p:txBody>
          <a:bodyPr/>
          <a:lstStyle/>
          <a:p>
            <a:pPr algn="ctr"/>
            <a:r>
              <a:rPr lang="en-US" dirty="0"/>
              <a:t>Successful Teaching Methods During a Pandemic</a:t>
            </a:r>
          </a:p>
        </p:txBody>
      </p:sp>
      <p:sp>
        <p:nvSpPr>
          <p:cNvPr id="3" name="Text Placeholder 2">
            <a:extLst>
              <a:ext uri="{FF2B5EF4-FFF2-40B4-BE49-F238E27FC236}">
                <a16:creationId xmlns:a16="http://schemas.microsoft.com/office/drawing/2014/main" id="{B4E03EEC-714F-43DA-A402-EF32BEA7B717}"/>
              </a:ext>
            </a:extLst>
          </p:cNvPr>
          <p:cNvSpPr>
            <a:spLocks noGrp="1"/>
          </p:cNvSpPr>
          <p:nvPr>
            <p:ph type="body" sz="half" idx="2"/>
          </p:nvPr>
        </p:nvSpPr>
        <p:spPr>
          <a:xfrm>
            <a:off x="0" y="1447800"/>
            <a:ext cx="4646612" cy="6019800"/>
          </a:xfrm>
        </p:spPr>
        <p:txBody>
          <a:bodyPr>
            <a:normAutofit/>
          </a:bodyPr>
          <a:lstStyle/>
          <a:p>
            <a:r>
              <a:rPr lang="en-US" sz="1800" dirty="0"/>
              <a:t>Google Docs has  proven to be a valuable resource for successful teaching methods. Google Docs allows for interactive assignments, so the entire class can participate simultaneously. All 34 students can contribute to the completion of an assignment related to the lesson assigned by the teacher.</a:t>
            </a:r>
          </a:p>
          <a:p>
            <a:pPr marL="285750" indent="-285750">
              <a:buFont typeface="Wingdings" panose="05000000000000000000" pitchFamily="2" charset="2"/>
              <a:buChar char="§"/>
            </a:pPr>
            <a:r>
              <a:rPr lang="en-US" sz="1800" dirty="0"/>
              <a:t>Assignment: Teacher creates google doc, provide instruction then assigns students a time (3 minutes) to complete task.</a:t>
            </a:r>
          </a:p>
          <a:p>
            <a:pPr marL="285750" indent="-285750">
              <a:buFont typeface="Wingdings" panose="05000000000000000000" pitchFamily="2" charset="2"/>
              <a:buChar char="§"/>
            </a:pPr>
            <a:r>
              <a:rPr lang="en-US" sz="1800" dirty="0"/>
              <a:t>Teacher can see the contributors as students work toward the completion of the document.</a:t>
            </a:r>
          </a:p>
          <a:p>
            <a:pPr marL="285750" indent="-285750">
              <a:buFont typeface="Wingdings" panose="05000000000000000000" pitchFamily="2" charset="2"/>
              <a:buChar char="§"/>
            </a:pPr>
            <a:r>
              <a:rPr lang="en-US" sz="1800" dirty="0"/>
              <a:t>Example of  student- centered learning style.</a:t>
            </a:r>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BA693BDF-D1AC-49BF-A74B-C25BD1B04E04}"/>
              </a:ext>
            </a:extLst>
          </p:cNvPr>
          <p:cNvPicPr>
            <a:picLocks noGrp="1" noChangeAspect="1"/>
          </p:cNvPicPr>
          <p:nvPr>
            <p:ph idx="1"/>
          </p:nvPr>
        </p:nvPicPr>
        <p:blipFill>
          <a:blip r:embed="rId2"/>
          <a:stretch>
            <a:fillRect/>
          </a:stretch>
        </p:blipFill>
        <p:spPr>
          <a:xfrm>
            <a:off x="4646612" y="1834604"/>
            <a:ext cx="5821362" cy="4185196"/>
          </a:xfrm>
          <a:prstGeom prst="rect">
            <a:avLst/>
          </a:prstGeom>
          <a:ln>
            <a:noFill/>
          </a:ln>
          <a:effectLst>
            <a:softEdge rad="112500"/>
          </a:effectLst>
        </p:spPr>
      </p:pic>
      <p:sp>
        <p:nvSpPr>
          <p:cNvPr id="7" name="TextBox 6">
            <a:extLst>
              <a:ext uri="{FF2B5EF4-FFF2-40B4-BE49-F238E27FC236}">
                <a16:creationId xmlns:a16="http://schemas.microsoft.com/office/drawing/2014/main" id="{0AB05AAB-B2E3-43A7-93FA-30AAF73E6BEC}"/>
              </a:ext>
            </a:extLst>
          </p:cNvPr>
          <p:cNvSpPr txBox="1"/>
          <p:nvPr/>
        </p:nvSpPr>
        <p:spPr>
          <a:xfrm>
            <a:off x="5166460" y="6433268"/>
            <a:ext cx="5821362" cy="341632"/>
          </a:xfrm>
          <a:prstGeom prst="rect">
            <a:avLst/>
          </a:prstGeom>
          <a:noFill/>
        </p:spPr>
        <p:txBody>
          <a:bodyPr wrap="square" rtlCol="0">
            <a:spAutoFit/>
          </a:bodyPr>
          <a:lstStyle/>
          <a:p>
            <a:pPr>
              <a:lnSpc>
                <a:spcPct val="90000"/>
              </a:lnSpc>
            </a:pPr>
            <a:r>
              <a:rPr lang="en-US" dirty="0"/>
              <a:t>This task improves student engagement.</a:t>
            </a:r>
          </a:p>
        </p:txBody>
      </p:sp>
    </p:spTree>
    <p:extLst>
      <p:ext uri="{BB962C8B-B14F-4D97-AF65-F5344CB8AC3E}">
        <p14:creationId xmlns:p14="http://schemas.microsoft.com/office/powerpoint/2010/main" val="4220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CE41-06B9-4273-8D25-019E90D13939}"/>
              </a:ext>
            </a:extLst>
          </p:cNvPr>
          <p:cNvSpPr>
            <a:spLocks noGrp="1"/>
          </p:cNvSpPr>
          <p:nvPr>
            <p:ph type="title"/>
          </p:nvPr>
        </p:nvSpPr>
        <p:spPr/>
        <p:txBody>
          <a:bodyPr/>
          <a:lstStyle/>
          <a:p>
            <a:pPr algn="ctr"/>
            <a:r>
              <a:rPr lang="en-US" dirty="0"/>
              <a:t>Successful Teaching Methods During a Pandemic</a:t>
            </a:r>
          </a:p>
        </p:txBody>
      </p:sp>
      <p:pic>
        <p:nvPicPr>
          <p:cNvPr id="4" name="Picture 3">
            <a:extLst>
              <a:ext uri="{FF2B5EF4-FFF2-40B4-BE49-F238E27FC236}">
                <a16:creationId xmlns:a16="http://schemas.microsoft.com/office/drawing/2014/main" id="{98178194-8A91-4BA0-B2B3-33309C439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3" y="1949911"/>
            <a:ext cx="4952999" cy="4633451"/>
          </a:xfrm>
          <a:prstGeom prst="rect">
            <a:avLst/>
          </a:prstGeom>
        </p:spPr>
      </p:pic>
      <p:pic>
        <p:nvPicPr>
          <p:cNvPr id="6" name="Picture 5">
            <a:extLst>
              <a:ext uri="{FF2B5EF4-FFF2-40B4-BE49-F238E27FC236}">
                <a16:creationId xmlns:a16="http://schemas.microsoft.com/office/drawing/2014/main" id="{0341A3F2-4E7B-4B3D-A86A-46F7348EDF73}"/>
              </a:ext>
            </a:extLst>
          </p:cNvPr>
          <p:cNvPicPr>
            <a:picLocks noChangeAspect="1"/>
          </p:cNvPicPr>
          <p:nvPr/>
        </p:nvPicPr>
        <p:blipFill rotWithShape="1">
          <a:blip r:embed="rId3">
            <a:extLst>
              <a:ext uri="{28A0092B-C50C-407E-A947-70E740481C1C}">
                <a14:useLocalDpi xmlns:a14="http://schemas.microsoft.com/office/drawing/2010/main" val="0"/>
              </a:ext>
            </a:extLst>
          </a:blip>
          <a:srcRect l="1713" r="1713"/>
          <a:stretch/>
        </p:blipFill>
        <p:spPr>
          <a:xfrm>
            <a:off x="6475412" y="1949911"/>
            <a:ext cx="5105398" cy="4636239"/>
          </a:xfrm>
          <a:prstGeom prst="rect">
            <a:avLst/>
          </a:prstGeom>
        </p:spPr>
      </p:pic>
      <p:pic>
        <p:nvPicPr>
          <p:cNvPr id="8" name="Picture 7">
            <a:extLst>
              <a:ext uri="{FF2B5EF4-FFF2-40B4-BE49-F238E27FC236}">
                <a16:creationId xmlns:a16="http://schemas.microsoft.com/office/drawing/2014/main" id="{C1108706-F929-4217-B19F-B10EDF6054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5152" b="76263" l="2756" r="96063">
                        <a14:foregroundMark x1="15354" y1="40909" x2="20079" y2="40909"/>
                        <a14:foregroundMark x1="46457" y1="31313" x2="55906" y2="27778"/>
                        <a14:foregroundMark x1="69685" y1="22222" x2="77165" y2="19697"/>
                        <a14:foregroundMark x1="93701" y1="15657" x2="96063" y2="26263"/>
                        <a14:foregroundMark x1="8268" y1="43434" x2="2756" y2="44444"/>
                      </a14:backgroundRemoval>
                    </a14:imgEffect>
                  </a14:imgLayer>
                </a14:imgProps>
              </a:ext>
            </a:extLst>
          </a:blip>
          <a:srcRect t="8000" b="16000"/>
          <a:stretch/>
        </p:blipFill>
        <p:spPr>
          <a:xfrm>
            <a:off x="1751012" y="3431059"/>
            <a:ext cx="1772721" cy="1060841"/>
          </a:xfrm>
          <a:prstGeom prst="rect">
            <a:avLst/>
          </a:prstGeom>
        </p:spPr>
      </p:pic>
      <p:pic>
        <p:nvPicPr>
          <p:cNvPr id="10" name="Picture 9">
            <a:extLst>
              <a:ext uri="{FF2B5EF4-FFF2-40B4-BE49-F238E27FC236}">
                <a16:creationId xmlns:a16="http://schemas.microsoft.com/office/drawing/2014/main" id="{3A070F4F-A087-4D1D-80B9-4D0937745D9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135" b="82218" l="10000" r="90000">
                        <a14:foregroundMark x1="34923" y1="53556" x2="34923" y2="53556"/>
                        <a14:foregroundMark x1="34923" y1="53556" x2="34923" y2="53556"/>
                        <a14:foregroundMark x1="34385" y1="52197" x2="35923" y2="59100"/>
                        <a14:foregroundMark x1="41462" y1="53556" x2="41462" y2="46025"/>
                        <a14:foregroundMark x1="49077" y1="47385" x2="51615" y2="54289"/>
                        <a14:foregroundMark x1="60692" y1="47385" x2="64231" y2="43933"/>
                        <a14:foregroundMark x1="71769" y1="38494" x2="73308" y2="45293"/>
                        <a14:foregroundMark x1="66769" y1="40481" x2="64692" y2="40481"/>
                        <a14:foregroundMark x1="74308" y1="37762" x2="75846" y2="36402"/>
                        <a14:foregroundMark x1="48077" y1="38494" x2="49077" y2="41946"/>
                        <a14:foregroundMark x1="52615" y1="55649" x2="54615" y2="55649"/>
                        <a14:foregroundMark x1="58154" y1="47385" x2="61692" y2="52929"/>
                        <a14:foregroundMark x1="62692" y1="53556" x2="66769" y2="52929"/>
                        <a14:foregroundMark x1="72308" y1="46757" x2="73846" y2="49477"/>
                        <a14:foregroundMark x1="38923" y1="46025" x2="43538" y2="44665"/>
                        <a14:foregroundMark x1="44538" y1="37762" x2="44538" y2="37762"/>
                        <a14:foregroundMark x1="52077" y1="43305" x2="54077" y2="43305"/>
                      </a14:backgroundRemoval>
                    </a14:imgEffect>
                    <a14:imgEffect>
                      <a14:colorTemperature colorTemp="11200"/>
                    </a14:imgEffect>
                  </a14:imgLayer>
                </a14:imgProps>
              </a:ext>
            </a:extLst>
          </a:blip>
          <a:srcRect b="8647"/>
          <a:stretch/>
        </p:blipFill>
        <p:spPr>
          <a:xfrm>
            <a:off x="9407922" y="2971800"/>
            <a:ext cx="2059781" cy="1383742"/>
          </a:xfrm>
          <a:prstGeom prst="rect">
            <a:avLst/>
          </a:prstGeom>
        </p:spPr>
      </p:pic>
      <p:pic>
        <p:nvPicPr>
          <p:cNvPr id="12" name="Picture 11">
            <a:extLst>
              <a:ext uri="{FF2B5EF4-FFF2-40B4-BE49-F238E27FC236}">
                <a16:creationId xmlns:a16="http://schemas.microsoft.com/office/drawing/2014/main" id="{8C2380B4-6990-43AD-947C-FE4A287C9F0D}"/>
              </a:ext>
            </a:extLst>
          </p:cNvPr>
          <p:cNvPicPr>
            <a:picLocks noChangeAspect="1"/>
          </p:cNvPicPr>
          <p:nvPr/>
        </p:nvPicPr>
        <p:blipFill rotWithShape="1">
          <a:blip r:embed="rId8">
            <a:alphaModFix amt="70000"/>
          </a:blip>
          <a:srcRect t="12222" r="1608" b="12222"/>
          <a:stretch/>
        </p:blipFill>
        <p:spPr>
          <a:xfrm>
            <a:off x="4742933" y="3663671"/>
            <a:ext cx="2070700" cy="1192572"/>
          </a:xfrm>
          <a:prstGeom prst="rect">
            <a:avLst/>
          </a:prstGeom>
        </p:spPr>
      </p:pic>
      <p:sp>
        <p:nvSpPr>
          <p:cNvPr id="13" name="Rectangle 12">
            <a:extLst>
              <a:ext uri="{FF2B5EF4-FFF2-40B4-BE49-F238E27FC236}">
                <a16:creationId xmlns:a16="http://schemas.microsoft.com/office/drawing/2014/main" id="{5E9A9BE7-954B-4117-B67F-3653ED706022}"/>
              </a:ext>
            </a:extLst>
          </p:cNvPr>
          <p:cNvSpPr/>
          <p:nvPr/>
        </p:nvSpPr>
        <p:spPr>
          <a:xfrm>
            <a:off x="7044780" y="6121697"/>
            <a:ext cx="3966662" cy="461665"/>
          </a:xfrm>
          <a:prstGeom prst="rect">
            <a:avLst/>
          </a:prstGeom>
          <a:noFill/>
        </p:spPr>
        <p:txBody>
          <a:bodyPr wrap="none" lIns="91440" tIns="45720" rIns="91440" bIns="45720">
            <a:spAutoFit/>
          </a:bodyPr>
          <a:lstStyle/>
          <a:p>
            <a:pPr algn="ctr"/>
            <a:r>
              <a:rPr lang="en-US" sz="2400" b="0" cap="none" spc="0" dirty="0">
                <a:ln w="0"/>
                <a:solidFill>
                  <a:srgbClr val="C00000"/>
                </a:solidFill>
                <a:effectLst>
                  <a:outerShdw blurRad="38100" dist="19050" dir="2700000" algn="tl" rotWithShape="0">
                    <a:schemeClr val="dk1">
                      <a:alpha val="40000"/>
                    </a:schemeClr>
                  </a:outerShdw>
                </a:effectLst>
              </a:rPr>
              <a:t>REAL STUDENT RESPONSES</a:t>
            </a:r>
          </a:p>
        </p:txBody>
      </p:sp>
    </p:spTree>
    <p:extLst>
      <p:ext uri="{BB962C8B-B14F-4D97-AF65-F5344CB8AC3E}">
        <p14:creationId xmlns:p14="http://schemas.microsoft.com/office/powerpoint/2010/main" val="112073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C9E9-2E36-4DB1-B720-676592B022C3}"/>
              </a:ext>
            </a:extLst>
          </p:cNvPr>
          <p:cNvSpPr>
            <a:spLocks noGrp="1"/>
          </p:cNvSpPr>
          <p:nvPr>
            <p:ph type="title"/>
          </p:nvPr>
        </p:nvSpPr>
        <p:spPr/>
        <p:txBody>
          <a:bodyPr/>
          <a:lstStyle/>
          <a:p>
            <a:r>
              <a:rPr lang="en-US" dirty="0"/>
              <a:t>Successful Teaching Methods During a Pandemic: Assessment Method</a:t>
            </a:r>
          </a:p>
        </p:txBody>
      </p:sp>
      <p:sp>
        <p:nvSpPr>
          <p:cNvPr id="4" name="Text Placeholder 3">
            <a:extLst>
              <a:ext uri="{FF2B5EF4-FFF2-40B4-BE49-F238E27FC236}">
                <a16:creationId xmlns:a16="http://schemas.microsoft.com/office/drawing/2014/main" id="{0A090F50-49E3-4FBE-B69F-6E44FA0D6666}"/>
              </a:ext>
            </a:extLst>
          </p:cNvPr>
          <p:cNvSpPr>
            <a:spLocks noGrp="1"/>
          </p:cNvSpPr>
          <p:nvPr>
            <p:ph type="body" sz="half" idx="2"/>
          </p:nvPr>
        </p:nvSpPr>
        <p:spPr>
          <a:xfrm>
            <a:off x="7905958" y="990600"/>
            <a:ext cx="3141453" cy="5164348"/>
          </a:xfrm>
        </p:spPr>
        <p:txBody>
          <a:bodyPr>
            <a:normAutofit/>
          </a:bodyPr>
          <a:lstStyle/>
          <a:p>
            <a:r>
              <a:rPr lang="en-US" dirty="0"/>
              <a:t>Google Classroom offers a quiz feature through Google Forms. </a:t>
            </a:r>
          </a:p>
          <a:p>
            <a:pPr marL="285750" indent="-285750">
              <a:buFont typeface="Wingdings" panose="05000000000000000000" pitchFamily="2" charset="2"/>
              <a:buChar char="§"/>
            </a:pPr>
            <a:r>
              <a:rPr lang="en-US" dirty="0"/>
              <a:t>Graded Immediately </a:t>
            </a:r>
          </a:p>
          <a:p>
            <a:pPr marL="285750" indent="-285750">
              <a:buFont typeface="Wingdings" panose="05000000000000000000" pitchFamily="2" charset="2"/>
              <a:buChar char="§"/>
            </a:pPr>
            <a:r>
              <a:rPr lang="en-US" dirty="0"/>
              <a:t>Options to release the grades immediately or after evaluation. </a:t>
            </a:r>
          </a:p>
          <a:p>
            <a:pPr marL="285750" indent="-285750">
              <a:buFont typeface="Wingdings" panose="05000000000000000000" pitchFamily="2" charset="2"/>
              <a:buChar char="§"/>
            </a:pPr>
            <a:r>
              <a:rPr lang="en-US" dirty="0"/>
              <a:t>Assign point values to each question. </a:t>
            </a:r>
          </a:p>
          <a:p>
            <a:pPr marL="285750" indent="-285750">
              <a:buFont typeface="Wingdings" panose="05000000000000000000" pitchFamily="2" charset="2"/>
              <a:buChar char="§"/>
            </a:pPr>
            <a:r>
              <a:rPr lang="en-US" dirty="0"/>
              <a:t>Lockmode (Chromebook Only). Lockmode disables the student's ability to open other tabs while taking the test. </a:t>
            </a:r>
          </a:p>
          <a:p>
            <a:pPr marL="285750" indent="-285750">
              <a:buFont typeface="Wingdings" panose="05000000000000000000" pitchFamily="2" charset="2"/>
              <a:buChar char="§"/>
            </a:pPr>
            <a:r>
              <a:rPr lang="en-US" dirty="0"/>
              <a:t>The form creates a statistical analysis  after the submission of each question that give the teacher insight on the student results.</a:t>
            </a:r>
          </a:p>
        </p:txBody>
      </p:sp>
      <p:pic>
        <p:nvPicPr>
          <p:cNvPr id="10" name="Picture 9">
            <a:extLst>
              <a:ext uri="{FF2B5EF4-FFF2-40B4-BE49-F238E27FC236}">
                <a16:creationId xmlns:a16="http://schemas.microsoft.com/office/drawing/2014/main" id="{8F2DD91A-B699-494A-AB7B-C80159E31A54}"/>
              </a:ext>
            </a:extLst>
          </p:cNvPr>
          <p:cNvPicPr>
            <a:picLocks noChangeAspect="1"/>
          </p:cNvPicPr>
          <p:nvPr/>
        </p:nvPicPr>
        <p:blipFill>
          <a:blip r:embed="rId2"/>
          <a:stretch>
            <a:fillRect/>
          </a:stretch>
        </p:blipFill>
        <p:spPr>
          <a:xfrm>
            <a:off x="1598612" y="1826728"/>
            <a:ext cx="5943600" cy="4193071"/>
          </a:xfrm>
          <a:prstGeom prst="rect">
            <a:avLst/>
          </a:prstGeom>
          <a:ln>
            <a:noFill/>
          </a:ln>
          <a:effectLst>
            <a:softEdge rad="112500"/>
          </a:effectLst>
        </p:spPr>
      </p:pic>
      <p:sp>
        <p:nvSpPr>
          <p:cNvPr id="13" name="Rectangle 12">
            <a:extLst>
              <a:ext uri="{FF2B5EF4-FFF2-40B4-BE49-F238E27FC236}">
                <a16:creationId xmlns:a16="http://schemas.microsoft.com/office/drawing/2014/main" id="{3B169E8A-2A56-4A98-9FE3-61C9697B0E42}"/>
              </a:ext>
            </a:extLst>
          </p:cNvPr>
          <p:cNvSpPr/>
          <p:nvPr/>
        </p:nvSpPr>
        <p:spPr>
          <a:xfrm>
            <a:off x="7881946" y="6183380"/>
            <a:ext cx="3356816" cy="461665"/>
          </a:xfrm>
          <a:prstGeom prst="rect">
            <a:avLst/>
          </a:prstGeom>
          <a:noFill/>
        </p:spPr>
        <p:txBody>
          <a:bodyPr wrap="none" lIns="91440" tIns="45720" rIns="91440" bIns="45720">
            <a:spAutoFit/>
          </a:bodyPr>
          <a:lstStyle/>
          <a:p>
            <a:pPr algn="ctr"/>
            <a:r>
              <a:rPr lang="en-US" sz="2400" b="0" cap="none" spc="0" dirty="0">
                <a:ln w="0"/>
                <a:solidFill>
                  <a:srgbClr val="FFFF00"/>
                </a:solidFill>
                <a:effectLst>
                  <a:outerShdw blurRad="38100" dist="19050" dir="2700000" algn="tl" rotWithShape="0">
                    <a:schemeClr val="dk1">
                      <a:alpha val="40000"/>
                    </a:schemeClr>
                  </a:outerShdw>
                </a:effectLst>
              </a:rPr>
              <a:t>Quiz Analytics Next Slide</a:t>
            </a:r>
          </a:p>
        </p:txBody>
      </p:sp>
    </p:spTree>
    <p:extLst>
      <p:ext uri="{BB962C8B-B14F-4D97-AF65-F5344CB8AC3E}">
        <p14:creationId xmlns:p14="http://schemas.microsoft.com/office/powerpoint/2010/main" val="11611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CB34D6-DD3B-4016-8BB3-8384B3C1C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546" y="3231653"/>
            <a:ext cx="6913279" cy="3626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4DDB4F57-3B71-4B02-A3D8-DB4F6CFC086D}"/>
              </a:ext>
            </a:extLst>
          </p:cNvPr>
          <p:cNvSpPr>
            <a:spLocks noGrp="1"/>
          </p:cNvSpPr>
          <p:nvPr>
            <p:ph type="title"/>
          </p:nvPr>
        </p:nvSpPr>
        <p:spPr/>
        <p:txBody>
          <a:bodyPr/>
          <a:lstStyle/>
          <a:p>
            <a:r>
              <a:rPr lang="en-US" dirty="0"/>
              <a:t>Successful Teaching Methods During a Pandemic </a:t>
            </a:r>
          </a:p>
        </p:txBody>
      </p:sp>
      <p:pic>
        <p:nvPicPr>
          <p:cNvPr id="6" name="Picture 5">
            <a:extLst>
              <a:ext uri="{FF2B5EF4-FFF2-40B4-BE49-F238E27FC236}">
                <a16:creationId xmlns:a16="http://schemas.microsoft.com/office/drawing/2014/main" id="{78D160F2-3EDD-4E46-AED7-728A624B58FB}"/>
              </a:ext>
            </a:extLst>
          </p:cNvPr>
          <p:cNvPicPr>
            <a:picLocks noChangeAspect="1"/>
          </p:cNvPicPr>
          <p:nvPr/>
        </p:nvPicPr>
        <p:blipFill rotWithShape="1">
          <a:blip r:embed="rId3">
            <a:extLst>
              <a:ext uri="{28A0092B-C50C-407E-A947-70E740481C1C}">
                <a14:useLocalDpi xmlns:a14="http://schemas.microsoft.com/office/drawing/2010/main" val="0"/>
              </a:ext>
            </a:extLst>
          </a:blip>
          <a:srcRect l="1096" r="2479" b="3699"/>
          <a:stretch/>
        </p:blipFill>
        <p:spPr>
          <a:xfrm>
            <a:off x="17746" y="1600200"/>
            <a:ext cx="5257800" cy="3547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030725B-E4B0-4001-8BF3-EA1DAC7873B1}"/>
              </a:ext>
            </a:extLst>
          </p:cNvPr>
          <p:cNvPicPr>
            <a:picLocks noChangeAspect="1"/>
          </p:cNvPicPr>
          <p:nvPr/>
        </p:nvPicPr>
        <p:blipFill rotWithShape="1">
          <a:blip r:embed="rId4">
            <a:extLst>
              <a:ext uri="{28A0092B-C50C-407E-A947-70E740481C1C}">
                <a14:useLocalDpi xmlns:a14="http://schemas.microsoft.com/office/drawing/2010/main" val="0"/>
              </a:ext>
            </a:extLst>
          </a:blip>
          <a:srcRect l="4420" t="3881"/>
          <a:stretch/>
        </p:blipFill>
        <p:spPr>
          <a:xfrm>
            <a:off x="17746" y="5147212"/>
            <a:ext cx="5257800" cy="1730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700A938-8CAE-4AC8-BB87-E9951C658302}"/>
              </a:ext>
            </a:extLst>
          </p:cNvPr>
          <p:cNvPicPr>
            <a:picLocks noChangeAspect="1"/>
          </p:cNvPicPr>
          <p:nvPr/>
        </p:nvPicPr>
        <p:blipFill rotWithShape="1">
          <a:blip r:embed="rId5">
            <a:extLst>
              <a:ext uri="{28A0092B-C50C-407E-A947-70E740481C1C}">
                <a14:useLocalDpi xmlns:a14="http://schemas.microsoft.com/office/drawing/2010/main" val="0"/>
              </a:ext>
            </a:extLst>
          </a:blip>
          <a:srcRect l="3769" t="1035" r="4554" b="7781"/>
          <a:stretch/>
        </p:blipFill>
        <p:spPr>
          <a:xfrm>
            <a:off x="5275545" y="1580385"/>
            <a:ext cx="6913279" cy="2163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9AE39FD8-D8E0-4891-8FC7-23D86162D37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24" b="89418" l="4869" r="92884">
                        <a14:foregroundMark x1="10861" y1="33862" x2="10861" y2="33862"/>
                        <a14:foregroundMark x1="8614" y1="26984" x2="8614" y2="26984"/>
                        <a14:foregroundMark x1="5243" y1="57143" x2="5243" y2="57143"/>
                        <a14:foregroundMark x1="92509" y1="40741" x2="92509" y2="40741"/>
                        <a14:foregroundMark x1="92509" y1="65608" x2="92509" y2="65608"/>
                        <a14:foregroundMark x1="92884" y1="73545" x2="92884" y2="73545"/>
                      </a14:backgroundRemoval>
                    </a14:imgEffect>
                  </a14:imgLayer>
                </a14:imgProps>
              </a:ext>
            </a:extLst>
          </a:blip>
          <a:stretch>
            <a:fillRect/>
          </a:stretch>
        </p:blipFill>
        <p:spPr>
          <a:xfrm rot="4759575">
            <a:off x="4607074" y="4362333"/>
            <a:ext cx="2625373" cy="1946347"/>
          </a:xfrm>
          <a:prstGeom prst="rect">
            <a:avLst/>
          </a:prstGeom>
        </p:spPr>
      </p:pic>
    </p:spTree>
    <p:extLst>
      <p:ext uri="{BB962C8B-B14F-4D97-AF65-F5344CB8AC3E}">
        <p14:creationId xmlns:p14="http://schemas.microsoft.com/office/powerpoint/2010/main" val="41708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21A964-9A49-4ACA-9B43-B093B17A47C3}"/>
              </a:ext>
            </a:extLst>
          </p:cNvPr>
          <p:cNvSpPr>
            <a:spLocks noGrp="1"/>
          </p:cNvSpPr>
          <p:nvPr>
            <p:ph type="title"/>
          </p:nvPr>
        </p:nvSpPr>
        <p:spPr/>
        <p:txBody>
          <a:bodyPr/>
          <a:lstStyle/>
          <a:p>
            <a:pPr algn="ctr"/>
            <a:r>
              <a:rPr lang="en-US" dirty="0"/>
              <a:t>Successful Teaching Methods During a Pandemic</a:t>
            </a:r>
          </a:p>
        </p:txBody>
      </p:sp>
      <p:sp>
        <p:nvSpPr>
          <p:cNvPr id="7" name="Text Placeholder 6">
            <a:extLst>
              <a:ext uri="{FF2B5EF4-FFF2-40B4-BE49-F238E27FC236}">
                <a16:creationId xmlns:a16="http://schemas.microsoft.com/office/drawing/2014/main" id="{3762F17C-928E-4D86-A7C9-1F09F2A0531D}"/>
              </a:ext>
            </a:extLst>
          </p:cNvPr>
          <p:cNvSpPr>
            <a:spLocks noGrp="1"/>
          </p:cNvSpPr>
          <p:nvPr>
            <p:ph type="body" sz="half" idx="2"/>
          </p:nvPr>
        </p:nvSpPr>
        <p:spPr>
          <a:xfrm>
            <a:off x="1217612" y="1600200"/>
            <a:ext cx="2743200" cy="2743200"/>
          </a:xfrm>
        </p:spPr>
        <p:txBody>
          <a:bodyPr>
            <a:normAutofit/>
          </a:bodyPr>
          <a:lstStyle/>
          <a:p>
            <a:pPr marL="285750" indent="-285750">
              <a:buFont typeface="Wingdings" panose="05000000000000000000" pitchFamily="2" charset="2"/>
              <a:buChar char="§"/>
            </a:pPr>
            <a:r>
              <a:rPr lang="en-US" sz="1800" dirty="0"/>
              <a:t>PowerPoint is a vital resource for all teachers whether  face to face, hybrid or virtual learning. </a:t>
            </a:r>
          </a:p>
          <a:p>
            <a:pPr marL="285750" indent="-285750">
              <a:buFont typeface="Wingdings" panose="05000000000000000000" pitchFamily="2" charset="2"/>
              <a:buChar char="§"/>
            </a:pPr>
            <a:r>
              <a:rPr lang="en-US" sz="1800" dirty="0"/>
              <a:t>PowerPoint can be created, and screen shared to deliver the content in a teacher-centered learning style. </a:t>
            </a:r>
          </a:p>
        </p:txBody>
      </p:sp>
      <p:pic>
        <p:nvPicPr>
          <p:cNvPr id="8" name="Content Placeholder 7">
            <a:extLst>
              <a:ext uri="{FF2B5EF4-FFF2-40B4-BE49-F238E27FC236}">
                <a16:creationId xmlns:a16="http://schemas.microsoft.com/office/drawing/2014/main" id="{46C0B2C0-B79F-43FD-9826-ADD949C09479}"/>
              </a:ext>
            </a:extLst>
          </p:cNvPr>
          <p:cNvPicPr>
            <a:picLocks noGrp="1" noChangeAspect="1"/>
          </p:cNvPicPr>
          <p:nvPr>
            <p:ph idx="1"/>
          </p:nvPr>
        </p:nvPicPr>
        <p:blipFill>
          <a:blip r:embed="rId2"/>
          <a:stretch>
            <a:fillRect/>
          </a:stretch>
        </p:blipFill>
        <p:spPr>
          <a:xfrm>
            <a:off x="4570412" y="1752600"/>
            <a:ext cx="5973762" cy="4310555"/>
          </a:xfrm>
          <a:prstGeom prst="rect">
            <a:avLst/>
          </a:prstGeom>
          <a:ln>
            <a:noFill/>
          </a:ln>
          <a:effectLst>
            <a:softEdge rad="112500"/>
          </a:effectLst>
        </p:spPr>
      </p:pic>
    </p:spTree>
    <p:extLst>
      <p:ext uri="{BB962C8B-B14F-4D97-AF65-F5344CB8AC3E}">
        <p14:creationId xmlns:p14="http://schemas.microsoft.com/office/powerpoint/2010/main" val="319761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435C6-0F72-4BC9-AB71-E33763DE8594}"/>
              </a:ext>
            </a:extLst>
          </p:cNvPr>
          <p:cNvPicPr>
            <a:picLocks noChangeAspect="1"/>
          </p:cNvPicPr>
          <p:nvPr/>
        </p:nvPicPr>
        <p:blipFill>
          <a:blip r:embed="rId2"/>
          <a:stretch>
            <a:fillRect/>
          </a:stretch>
        </p:blipFill>
        <p:spPr>
          <a:xfrm>
            <a:off x="0" y="0"/>
            <a:ext cx="12188825" cy="6858000"/>
          </a:xfrm>
          <a:prstGeom prst="rect">
            <a:avLst/>
          </a:prstGeom>
        </p:spPr>
      </p:pic>
      <p:sp>
        <p:nvSpPr>
          <p:cNvPr id="4" name="TextBox 3">
            <a:extLst>
              <a:ext uri="{FF2B5EF4-FFF2-40B4-BE49-F238E27FC236}">
                <a16:creationId xmlns:a16="http://schemas.microsoft.com/office/drawing/2014/main" id="{319DA293-D945-4695-80BA-E93854E1CB81}"/>
              </a:ext>
            </a:extLst>
          </p:cNvPr>
          <p:cNvSpPr txBox="1"/>
          <p:nvPr/>
        </p:nvSpPr>
        <p:spPr>
          <a:xfrm>
            <a:off x="2894012" y="6172200"/>
            <a:ext cx="8001000" cy="369332"/>
          </a:xfrm>
          <a:prstGeom prst="rect">
            <a:avLst/>
          </a:prstGeom>
          <a:noFill/>
        </p:spPr>
        <p:txBody>
          <a:bodyPr wrap="square" rtlCol="0">
            <a:spAutoFit/>
          </a:bodyPr>
          <a:lstStyle/>
          <a:p>
            <a:pPr>
              <a:lnSpc>
                <a:spcPct val="90000"/>
              </a:lnSpc>
            </a:pPr>
            <a:r>
              <a:rPr lang="en-US" sz="2000" dirty="0"/>
              <a:t>Link for PowerPoint: </a:t>
            </a:r>
            <a:r>
              <a:rPr lang="en-US" sz="1100" dirty="0">
                <a:hlinkClick r:id="rId3"/>
              </a:rPr>
              <a:t>https://drive.google.com/file/d/1x-NPWqG92DE8SwVkzrw_WL-55e3VcTnb/view?usp=sharing</a:t>
            </a:r>
            <a:r>
              <a:rPr lang="en-US" sz="1100" dirty="0"/>
              <a:t>   </a:t>
            </a:r>
            <a:endParaRPr lang="en-US" sz="2400" dirty="0"/>
          </a:p>
        </p:txBody>
      </p:sp>
    </p:spTree>
    <p:extLst>
      <p:ext uri="{BB962C8B-B14F-4D97-AF65-F5344CB8AC3E}">
        <p14:creationId xmlns:p14="http://schemas.microsoft.com/office/powerpoint/2010/main" val="3776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406D-E604-4E15-AB5F-79C07361DD51}"/>
              </a:ext>
            </a:extLst>
          </p:cNvPr>
          <p:cNvSpPr>
            <a:spLocks noGrp="1"/>
          </p:cNvSpPr>
          <p:nvPr>
            <p:ph type="title"/>
          </p:nvPr>
        </p:nvSpPr>
        <p:spPr/>
        <p:txBody>
          <a:bodyPr/>
          <a:lstStyle/>
          <a:p>
            <a:pPr algn="ctr"/>
            <a:r>
              <a:rPr lang="en-US" dirty="0"/>
              <a:t>Successful Teaching Methods During a Pandemic</a:t>
            </a:r>
          </a:p>
        </p:txBody>
      </p:sp>
      <p:sp>
        <p:nvSpPr>
          <p:cNvPr id="4" name="Text Placeholder 3">
            <a:extLst>
              <a:ext uri="{FF2B5EF4-FFF2-40B4-BE49-F238E27FC236}">
                <a16:creationId xmlns:a16="http://schemas.microsoft.com/office/drawing/2014/main" id="{F3D1260E-FB05-49EC-9C7E-FBE1C61C6AC1}"/>
              </a:ext>
            </a:extLst>
          </p:cNvPr>
          <p:cNvSpPr>
            <a:spLocks noGrp="1"/>
          </p:cNvSpPr>
          <p:nvPr>
            <p:ph type="body" sz="half" idx="2"/>
          </p:nvPr>
        </p:nvSpPr>
        <p:spPr>
          <a:xfrm>
            <a:off x="8228012" y="1803163"/>
            <a:ext cx="3581400" cy="2743200"/>
          </a:xfrm>
        </p:spPr>
        <p:txBody>
          <a:bodyPr>
            <a:normAutofit/>
          </a:bodyPr>
          <a:lstStyle/>
          <a:p>
            <a:pPr marL="285750" indent="-285750">
              <a:buFont typeface="Wingdings" panose="05000000000000000000" pitchFamily="2" charset="2"/>
              <a:buChar char="§"/>
            </a:pPr>
            <a:r>
              <a:rPr lang="en-US" sz="1800" dirty="0"/>
              <a:t>Implemented to increase student engagement, assessment grades, and serve as a review activity.</a:t>
            </a:r>
          </a:p>
        </p:txBody>
      </p:sp>
      <p:pic>
        <p:nvPicPr>
          <p:cNvPr id="5" name="Picture 4">
            <a:extLst>
              <a:ext uri="{FF2B5EF4-FFF2-40B4-BE49-F238E27FC236}">
                <a16:creationId xmlns:a16="http://schemas.microsoft.com/office/drawing/2014/main" id="{25D11DC9-745D-49F6-AB58-9440AED57BCF}"/>
              </a:ext>
            </a:extLst>
          </p:cNvPr>
          <p:cNvPicPr>
            <a:picLocks noChangeAspect="1"/>
          </p:cNvPicPr>
          <p:nvPr/>
        </p:nvPicPr>
        <p:blipFill>
          <a:blip r:embed="rId2"/>
          <a:stretch>
            <a:fillRect/>
          </a:stretch>
        </p:blipFill>
        <p:spPr>
          <a:xfrm>
            <a:off x="1598612" y="1803163"/>
            <a:ext cx="5985292" cy="4273310"/>
          </a:xfrm>
          <a:prstGeom prst="rect">
            <a:avLst/>
          </a:prstGeom>
          <a:ln>
            <a:noFill/>
          </a:ln>
          <a:effectLst>
            <a:softEdge rad="112500"/>
          </a:effectLst>
        </p:spPr>
      </p:pic>
    </p:spTree>
    <p:extLst>
      <p:ext uri="{BB962C8B-B14F-4D97-AF65-F5344CB8AC3E}">
        <p14:creationId xmlns:p14="http://schemas.microsoft.com/office/powerpoint/2010/main" val="33760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568F-14F0-4946-8F20-834E5B9C4EF3}"/>
              </a:ext>
            </a:extLst>
          </p:cNvPr>
          <p:cNvSpPr>
            <a:spLocks noGrp="1"/>
          </p:cNvSpPr>
          <p:nvPr>
            <p:ph type="title"/>
          </p:nvPr>
        </p:nvSpPr>
        <p:spPr/>
        <p:txBody>
          <a:bodyPr/>
          <a:lstStyle/>
          <a:p>
            <a:r>
              <a:rPr lang="en-US" dirty="0"/>
              <a:t>Successful Teaching Methods During a Pandemic</a:t>
            </a:r>
          </a:p>
        </p:txBody>
      </p:sp>
      <p:pic>
        <p:nvPicPr>
          <p:cNvPr id="4" name="Picture 3">
            <a:extLst>
              <a:ext uri="{FF2B5EF4-FFF2-40B4-BE49-F238E27FC236}">
                <a16:creationId xmlns:a16="http://schemas.microsoft.com/office/drawing/2014/main" id="{C584E23C-5386-4EA5-881B-4CA146111278}"/>
              </a:ext>
            </a:extLst>
          </p:cNvPr>
          <p:cNvPicPr>
            <a:picLocks noChangeAspect="1"/>
          </p:cNvPicPr>
          <p:nvPr/>
        </p:nvPicPr>
        <p:blipFill rotWithShape="1">
          <a:blip r:embed="rId2">
            <a:extLst>
              <a:ext uri="{28A0092B-C50C-407E-A947-70E740481C1C}">
                <a14:useLocalDpi xmlns:a14="http://schemas.microsoft.com/office/drawing/2010/main" val="0"/>
              </a:ext>
            </a:extLst>
          </a:blip>
          <a:srcRect l="1587" t="2325" r="3175" b="4651"/>
          <a:stretch/>
        </p:blipFill>
        <p:spPr>
          <a:xfrm>
            <a:off x="379412" y="1342165"/>
            <a:ext cx="4000502" cy="266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114B278-119D-4F3A-907D-E94E0E63C5EB}"/>
              </a:ext>
            </a:extLst>
          </p:cNvPr>
          <p:cNvPicPr>
            <a:picLocks noChangeAspect="1"/>
          </p:cNvPicPr>
          <p:nvPr/>
        </p:nvPicPr>
        <p:blipFill rotWithShape="1">
          <a:blip r:embed="rId3">
            <a:extLst>
              <a:ext uri="{28A0092B-C50C-407E-A947-70E740481C1C}">
                <a14:useLocalDpi xmlns:a14="http://schemas.microsoft.com/office/drawing/2010/main" val="0"/>
              </a:ext>
            </a:extLst>
          </a:blip>
          <a:srcRect t="4427"/>
          <a:stretch/>
        </p:blipFill>
        <p:spPr>
          <a:xfrm>
            <a:off x="6475412" y="1342164"/>
            <a:ext cx="4000502" cy="266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87A1D6E-CCBF-410F-AAF7-76B0E9E08A87}"/>
              </a:ext>
            </a:extLst>
          </p:cNvPr>
          <p:cNvPicPr>
            <a:picLocks noChangeAspect="1"/>
          </p:cNvPicPr>
          <p:nvPr/>
        </p:nvPicPr>
        <p:blipFill rotWithShape="1">
          <a:blip r:embed="rId4">
            <a:extLst>
              <a:ext uri="{28A0092B-C50C-407E-A947-70E740481C1C}">
                <a14:useLocalDpi xmlns:a14="http://schemas.microsoft.com/office/drawing/2010/main" val="0"/>
              </a:ext>
            </a:extLst>
          </a:blip>
          <a:srcRect l="-848" t="4972" r="848"/>
          <a:stretch/>
        </p:blipFill>
        <p:spPr>
          <a:xfrm>
            <a:off x="1510590" y="4146054"/>
            <a:ext cx="3599285" cy="257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Oval 8">
            <a:extLst>
              <a:ext uri="{FF2B5EF4-FFF2-40B4-BE49-F238E27FC236}">
                <a16:creationId xmlns:a16="http://schemas.microsoft.com/office/drawing/2014/main" id="{EC287B5D-F7A9-4ED2-AB33-A1D1B9347C6C}"/>
              </a:ext>
            </a:extLst>
          </p:cNvPr>
          <p:cNvSpPr/>
          <p:nvPr/>
        </p:nvSpPr>
        <p:spPr>
          <a:xfrm>
            <a:off x="7313612" y="2454027"/>
            <a:ext cx="762000" cy="533400"/>
          </a:xfrm>
          <a:prstGeom prst="ellipse">
            <a:avLst/>
          </a:prstGeom>
          <a:noFill/>
          <a:ln w="38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5557708-6B0B-49D8-AC40-3DB56DBD7B78}"/>
              </a:ext>
            </a:extLst>
          </p:cNvPr>
          <p:cNvPicPr>
            <a:picLocks noChangeAspect="1"/>
          </p:cNvPicPr>
          <p:nvPr/>
        </p:nvPicPr>
        <p:blipFill rotWithShape="1">
          <a:blip r:embed="rId5">
            <a:extLst>
              <a:ext uri="{28A0092B-C50C-407E-A947-70E740481C1C}">
                <a14:useLocalDpi xmlns:a14="http://schemas.microsoft.com/office/drawing/2010/main" val="0"/>
              </a:ext>
            </a:extLst>
          </a:blip>
          <a:srcRect l="1004" r="1320"/>
          <a:stretch/>
        </p:blipFill>
        <p:spPr>
          <a:xfrm>
            <a:off x="5942012" y="4146054"/>
            <a:ext cx="3872208" cy="257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Arrow: Right 11">
            <a:extLst>
              <a:ext uri="{FF2B5EF4-FFF2-40B4-BE49-F238E27FC236}">
                <a16:creationId xmlns:a16="http://schemas.microsoft.com/office/drawing/2014/main" id="{0968E7B1-E7E5-4257-8BEE-A549EC5FC9CA}"/>
              </a:ext>
            </a:extLst>
          </p:cNvPr>
          <p:cNvSpPr/>
          <p:nvPr/>
        </p:nvSpPr>
        <p:spPr>
          <a:xfrm>
            <a:off x="5087249" y="2675664"/>
            <a:ext cx="762000" cy="533400"/>
          </a:xfrm>
          <a:prstGeom prst="rightArrow">
            <a:avLst/>
          </a:prstGeom>
          <a:solidFill>
            <a:srgbClr val="FF000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9080E245-8B2F-4320-8820-6AB187D37878}"/>
              </a:ext>
            </a:extLst>
          </p:cNvPr>
          <p:cNvSpPr/>
          <p:nvPr/>
        </p:nvSpPr>
        <p:spPr>
          <a:xfrm>
            <a:off x="5335443" y="5029200"/>
            <a:ext cx="381000" cy="304800"/>
          </a:xfrm>
          <a:prstGeom prst="rightArrow">
            <a:avLst/>
          </a:prstGeom>
          <a:solidFill>
            <a:srgbClr val="FF000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3C5BB14-F808-4C77-A3D3-F60D95AB9AB5}"/>
              </a:ext>
            </a:extLst>
          </p:cNvPr>
          <p:cNvSpPr txBox="1"/>
          <p:nvPr/>
        </p:nvSpPr>
        <p:spPr>
          <a:xfrm>
            <a:off x="9945629" y="5369257"/>
            <a:ext cx="2092383" cy="1685077"/>
          </a:xfrm>
          <a:prstGeom prst="rect">
            <a:avLst/>
          </a:prstGeom>
          <a:noFill/>
        </p:spPr>
        <p:txBody>
          <a:bodyPr wrap="square" rtlCol="0">
            <a:spAutoFit/>
          </a:bodyPr>
          <a:lstStyle/>
          <a:p>
            <a:pPr algn="ctr">
              <a:lnSpc>
                <a:spcPct val="90000"/>
              </a:lnSpc>
            </a:pPr>
            <a:r>
              <a:rPr lang="en-US" sz="2000" dirty="0"/>
              <a:t>Link to create Jeopardy Game:</a:t>
            </a:r>
          </a:p>
          <a:p>
            <a:pPr>
              <a:lnSpc>
                <a:spcPct val="90000"/>
              </a:lnSpc>
            </a:pPr>
            <a:r>
              <a:rPr lang="en-US" sz="1100" dirty="0">
                <a:hlinkClick r:id="rId6"/>
              </a:rPr>
              <a:t>https://docs.google.com/presentation/d/1N_5IbXUY3y2PCuhFQ0YA7ZuREwC7ew1Q3fyILBnEBQA/edit#slide=id.g2b654b397_0490</a:t>
            </a:r>
            <a:r>
              <a:rPr lang="en-US" sz="1100" dirty="0"/>
              <a:t> </a:t>
            </a:r>
          </a:p>
          <a:p>
            <a:pPr>
              <a:lnSpc>
                <a:spcPct val="90000"/>
              </a:lnSpc>
            </a:pPr>
            <a:endParaRPr lang="en-US" sz="2000" dirty="0"/>
          </a:p>
        </p:txBody>
      </p:sp>
      <p:sp>
        <p:nvSpPr>
          <p:cNvPr id="18" name="TextBox 17">
            <a:extLst>
              <a:ext uri="{FF2B5EF4-FFF2-40B4-BE49-F238E27FC236}">
                <a16:creationId xmlns:a16="http://schemas.microsoft.com/office/drawing/2014/main" id="{AE3C6772-7749-4C9E-A626-050C5E34EAF6}"/>
              </a:ext>
            </a:extLst>
          </p:cNvPr>
          <p:cNvSpPr txBox="1"/>
          <p:nvPr/>
        </p:nvSpPr>
        <p:spPr>
          <a:xfrm>
            <a:off x="-11824" y="4879548"/>
            <a:ext cx="1522414" cy="1837426"/>
          </a:xfrm>
          <a:prstGeom prst="rect">
            <a:avLst/>
          </a:prstGeom>
          <a:noFill/>
        </p:spPr>
        <p:txBody>
          <a:bodyPr wrap="square" rtlCol="0">
            <a:spAutoFit/>
          </a:bodyPr>
          <a:lstStyle/>
          <a:p>
            <a:pPr algn="ctr">
              <a:lnSpc>
                <a:spcPct val="90000"/>
              </a:lnSpc>
            </a:pPr>
            <a:r>
              <a:rPr lang="en-US" sz="2000" dirty="0"/>
              <a:t>Link to my Jeopardy Game:</a:t>
            </a:r>
          </a:p>
          <a:p>
            <a:pPr>
              <a:lnSpc>
                <a:spcPct val="90000"/>
              </a:lnSpc>
            </a:pPr>
            <a:r>
              <a:rPr lang="en-US" sz="1100" dirty="0">
                <a:hlinkClick r:id="rId7"/>
              </a:rPr>
              <a:t>https://docs.google.com/presentation/d/1De3Y3rLVT-SewB4n1kukm_9SdHICF9PrL2XgdNFU1Pc/edit?usp=sharing</a:t>
            </a:r>
            <a:r>
              <a:rPr lang="en-US" sz="1100" dirty="0"/>
              <a:t> </a:t>
            </a:r>
            <a:endParaRPr lang="en-US" sz="2000" dirty="0"/>
          </a:p>
        </p:txBody>
      </p:sp>
    </p:spTree>
    <p:extLst>
      <p:ext uri="{BB962C8B-B14F-4D97-AF65-F5344CB8AC3E}">
        <p14:creationId xmlns:p14="http://schemas.microsoft.com/office/powerpoint/2010/main" val="27803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4403-AD0E-4B68-B36C-61C148EA857E}"/>
              </a:ext>
            </a:extLst>
          </p:cNvPr>
          <p:cNvSpPr>
            <a:spLocks noGrp="1"/>
          </p:cNvSpPr>
          <p:nvPr>
            <p:ph type="title"/>
          </p:nvPr>
        </p:nvSpPr>
        <p:spPr/>
        <p:txBody>
          <a:bodyPr>
            <a:normAutofit/>
          </a:bodyPr>
          <a:lstStyle/>
          <a:p>
            <a:pPr algn="ctr"/>
            <a:r>
              <a:rPr lang="en-US" dirty="0"/>
              <a:t>School Tools:</a:t>
            </a:r>
            <a:br>
              <a:rPr lang="en-US" dirty="0"/>
            </a:br>
            <a:r>
              <a:rPr lang="en-US" dirty="0"/>
              <a:t>Materials Needed to Teach Virtually</a:t>
            </a:r>
          </a:p>
        </p:txBody>
      </p:sp>
      <p:sp>
        <p:nvSpPr>
          <p:cNvPr id="3" name="Content Placeholder 2">
            <a:extLst>
              <a:ext uri="{FF2B5EF4-FFF2-40B4-BE49-F238E27FC236}">
                <a16:creationId xmlns:a16="http://schemas.microsoft.com/office/drawing/2014/main" id="{0A10559E-3D7B-42A5-83A8-8B069FE8138F}"/>
              </a:ext>
            </a:extLst>
          </p:cNvPr>
          <p:cNvSpPr>
            <a:spLocks noGrp="1"/>
          </p:cNvSpPr>
          <p:nvPr>
            <p:ph sz="half" idx="1"/>
          </p:nvPr>
        </p:nvSpPr>
        <p:spPr>
          <a:xfrm>
            <a:off x="1065212" y="1905000"/>
            <a:ext cx="4419599" cy="4953000"/>
          </a:xfrm>
        </p:spPr>
        <p:txBody>
          <a:bodyPr>
            <a:normAutofit/>
          </a:bodyPr>
          <a:lstStyle/>
          <a:p>
            <a:pPr marL="0" indent="0" algn="ctr">
              <a:buNone/>
            </a:pPr>
            <a:r>
              <a:rPr lang="en-US" sz="1700" dirty="0">
                <a:solidFill>
                  <a:srgbClr val="FFFF00"/>
                </a:solidFill>
              </a:rPr>
              <a:t>REQUIRED</a:t>
            </a:r>
          </a:p>
          <a:p>
            <a:r>
              <a:rPr lang="en-US" sz="1700" dirty="0"/>
              <a:t>Computer/ Laptop</a:t>
            </a:r>
          </a:p>
          <a:p>
            <a:r>
              <a:rPr lang="en-US" sz="1700" dirty="0"/>
              <a:t>Webcam</a:t>
            </a:r>
          </a:p>
          <a:p>
            <a:r>
              <a:rPr lang="en-US" sz="1700" dirty="0"/>
              <a:t>Microphone</a:t>
            </a:r>
          </a:p>
          <a:p>
            <a:r>
              <a:rPr lang="en-US" sz="1700" dirty="0"/>
              <a:t>Good Lighting</a:t>
            </a:r>
            <a:endParaRPr lang="en-US" sz="1300" dirty="0"/>
          </a:p>
          <a:p>
            <a:r>
              <a:rPr lang="en-US" sz="1700" dirty="0"/>
              <a:t>Stable Connection/ Wi-Fi</a:t>
            </a:r>
          </a:p>
          <a:p>
            <a:r>
              <a:rPr lang="en-US" sz="1700" dirty="0"/>
              <a:t>Notebook/Planner (any device aiding in organization)</a:t>
            </a:r>
          </a:p>
          <a:p>
            <a:pPr lvl="1"/>
            <a:r>
              <a:rPr lang="en-US" sz="1600" dirty="0"/>
              <a:t>Post-it Notes</a:t>
            </a:r>
          </a:p>
          <a:p>
            <a:pPr lvl="1"/>
            <a:endParaRPr lang="en-US" sz="1600" dirty="0">
              <a:solidFill>
                <a:srgbClr val="FFFF00"/>
              </a:solidFill>
            </a:endParaRPr>
          </a:p>
          <a:p>
            <a:pPr marL="301752" lvl="1" indent="0">
              <a:buNone/>
            </a:pPr>
            <a:r>
              <a:rPr lang="en-US" sz="1600" i="1" dirty="0">
                <a:solidFill>
                  <a:schemeClr val="tx1">
                    <a:lumMod val="85000"/>
                  </a:schemeClr>
                </a:solidFill>
              </a:rPr>
              <a:t>Personal Reset Button (Pressed Daily), patience,  and optimistic attitude.</a:t>
            </a:r>
          </a:p>
          <a:p>
            <a:pPr lvl="1"/>
            <a:endParaRPr lang="en-US" sz="1600" dirty="0"/>
          </a:p>
          <a:p>
            <a:pPr lvl="1">
              <a:buFont typeface="Wingdings" panose="05000000000000000000" pitchFamily="2" charset="2"/>
              <a:buChar char="§"/>
            </a:pPr>
            <a:endParaRPr lang="en-US" sz="1600" dirty="0"/>
          </a:p>
          <a:p>
            <a:pPr marL="301752" lvl="1" indent="0">
              <a:buNone/>
            </a:pPr>
            <a:endParaRPr lang="en-US" sz="1600" dirty="0"/>
          </a:p>
          <a:p>
            <a:pPr marL="301752" lvl="1" indent="0">
              <a:buNone/>
            </a:pPr>
            <a:endParaRPr lang="en-US" sz="1600" dirty="0"/>
          </a:p>
          <a:p>
            <a:endParaRPr lang="en-US" dirty="0"/>
          </a:p>
        </p:txBody>
      </p:sp>
      <p:sp>
        <p:nvSpPr>
          <p:cNvPr id="4" name="Content Placeholder 3">
            <a:extLst>
              <a:ext uri="{FF2B5EF4-FFF2-40B4-BE49-F238E27FC236}">
                <a16:creationId xmlns:a16="http://schemas.microsoft.com/office/drawing/2014/main" id="{F92000BB-F64E-4053-9A9D-61D8BB66E59E}"/>
              </a:ext>
            </a:extLst>
          </p:cNvPr>
          <p:cNvSpPr>
            <a:spLocks noGrp="1"/>
          </p:cNvSpPr>
          <p:nvPr>
            <p:ph sz="half" idx="2"/>
          </p:nvPr>
        </p:nvSpPr>
        <p:spPr>
          <a:xfrm>
            <a:off x="6246814" y="1905000"/>
            <a:ext cx="5562597" cy="4267200"/>
          </a:xfrm>
        </p:spPr>
        <p:txBody>
          <a:bodyPr>
            <a:normAutofit/>
          </a:bodyPr>
          <a:lstStyle/>
          <a:p>
            <a:pPr marL="0" marR="0" lvl="0" indent="0" algn="ctr" defTabSz="914400" rtl="0" eaLnBrk="1" fontAlgn="auto" latinLnBrk="0" hangingPunct="1">
              <a:lnSpc>
                <a:spcPct val="90000"/>
              </a:lnSpc>
              <a:spcBef>
                <a:spcPts val="1800"/>
              </a:spcBef>
              <a:spcAft>
                <a:spcPts val="0"/>
              </a:spcAft>
              <a:buClrTx/>
              <a:buSzPct val="100000"/>
              <a:buFont typeface="Arial" pitchFamily="34" charset="0"/>
              <a:buNone/>
              <a:tabLst/>
              <a:defRPr/>
            </a:pPr>
            <a:r>
              <a:rPr kumimoji="0" lang="en-US" sz="1700" b="0" i="0" u="none" strike="noStrike" kern="1200" cap="none" spc="0" normalizeH="0" baseline="0" noProof="0" dirty="0">
                <a:ln>
                  <a:noFill/>
                </a:ln>
                <a:solidFill>
                  <a:srgbClr val="FFFF00"/>
                </a:solidFill>
                <a:effectLst/>
                <a:uLnTx/>
                <a:uFillTx/>
                <a:latin typeface="Corbel"/>
                <a:ea typeface="+mn-ea"/>
                <a:cs typeface="+mn-cs"/>
              </a:rPr>
              <a:t>OPITIONAL</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kumimoji="0" lang="en-US" sz="1700" b="0" i="0" u="none" strike="noStrike" kern="1200" cap="none" spc="0" normalizeH="0" baseline="0" noProof="0" dirty="0">
                <a:ln>
                  <a:noFill/>
                </a:ln>
                <a:solidFill>
                  <a:prstClr val="white"/>
                </a:solidFill>
                <a:effectLst/>
                <a:uLnTx/>
                <a:uFillTx/>
                <a:latin typeface="Corbel"/>
                <a:ea typeface="+mn-ea"/>
                <a:cs typeface="+mn-cs"/>
              </a:rPr>
              <a:t>Second Monitor – Allows you to see students and share screen simultaneously.</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lang="en-US" sz="1700" dirty="0">
                <a:solidFill>
                  <a:prstClr val="white"/>
                </a:solidFill>
                <a:latin typeface="Corbel"/>
              </a:rPr>
              <a:t>Printer- For individuals that need visuals to increase productivity.</a:t>
            </a:r>
            <a:endParaRPr kumimoji="0" lang="en-US" sz="1700" b="0" i="0" u="none" strike="noStrike" kern="1200" cap="none" spc="0" normalizeH="0" baseline="0" noProof="0" dirty="0">
              <a:ln>
                <a:noFill/>
              </a:ln>
              <a:solidFill>
                <a:prstClr val="white"/>
              </a:solidFill>
              <a:effectLst/>
              <a:uLnTx/>
              <a:uFillTx/>
              <a:latin typeface="Corbel"/>
              <a:ea typeface="+mn-ea"/>
              <a:cs typeface="+mn-cs"/>
            </a:endParaRP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kumimoji="0" lang="en-US" sz="1700" b="0" i="0" u="none" strike="noStrike" kern="1200" cap="none" spc="0" normalizeH="0" baseline="0" noProof="0" dirty="0">
                <a:ln>
                  <a:noFill/>
                </a:ln>
                <a:solidFill>
                  <a:prstClr val="white"/>
                </a:solidFill>
                <a:effectLst/>
                <a:uLnTx/>
                <a:uFillTx/>
                <a:latin typeface="Corbel"/>
                <a:ea typeface="+mn-ea"/>
                <a:cs typeface="+mn-cs"/>
              </a:rPr>
              <a:t>Blue Light Blocking Glasses- Blocks light from computers that causes headaches.</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kumimoji="0" lang="en-US" sz="1700" b="0" i="0" u="none" strike="noStrike" kern="1200" cap="none" spc="0" normalizeH="0" baseline="0" noProof="0" dirty="0">
                <a:ln>
                  <a:noFill/>
                </a:ln>
                <a:solidFill>
                  <a:prstClr val="white"/>
                </a:solidFill>
                <a:effectLst/>
                <a:uLnTx/>
                <a:uFillTx/>
                <a:latin typeface="Corbel"/>
                <a:ea typeface="+mn-ea"/>
                <a:cs typeface="+mn-cs"/>
              </a:rPr>
              <a:t>Laptop Stand- Reduces Neck and back pain</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lang="en-US" sz="1700" dirty="0">
                <a:solidFill>
                  <a:prstClr val="white"/>
                </a:solidFill>
                <a:latin typeface="Corbel"/>
              </a:rPr>
              <a:t>Wireless Keyboard and Mouse- Reduce Neck and back pain</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r>
              <a:rPr kumimoji="0" lang="en-US" sz="1700" b="0" i="0" u="none" strike="noStrike" kern="1200" cap="none" spc="0" normalizeH="0" baseline="0" noProof="0" dirty="0">
                <a:ln>
                  <a:noFill/>
                </a:ln>
                <a:solidFill>
                  <a:prstClr val="white"/>
                </a:solidFill>
                <a:effectLst/>
                <a:uLnTx/>
                <a:uFillTx/>
                <a:latin typeface="Corbel"/>
                <a:ea typeface="+mn-ea"/>
                <a:cs typeface="+mn-cs"/>
              </a:rPr>
              <a:t>Seat Cushion- Comfortability during workday</a:t>
            </a:r>
          </a:p>
          <a:p>
            <a:pPr marL="274320" marR="0" lvl="0" indent="-274320" algn="l" defTabSz="914400" rtl="0" eaLnBrk="1" fontAlgn="auto" latinLnBrk="0" hangingPunct="1">
              <a:lnSpc>
                <a:spcPct val="90000"/>
              </a:lnSpc>
              <a:spcBef>
                <a:spcPts val="1800"/>
              </a:spcBef>
              <a:spcAft>
                <a:spcPts val="0"/>
              </a:spcAft>
              <a:buClrTx/>
              <a:buSzPct val="100000"/>
              <a:buFont typeface="Wingdings" panose="05000000000000000000" pitchFamily="2" charset="2"/>
              <a:buChar char="§"/>
              <a:tabLst/>
              <a:defRPr/>
            </a:pPr>
            <a:endParaRPr kumimoji="0" lang="en-US" sz="1700" b="0" i="0" u="none" strike="noStrike" kern="1200" cap="none" spc="0" normalizeH="0" baseline="0" noProof="0" dirty="0">
              <a:ln>
                <a:noFill/>
              </a:ln>
              <a:solidFill>
                <a:prstClr val="white"/>
              </a:solidFill>
              <a:effectLst/>
              <a:uLnTx/>
              <a:uFillTx/>
              <a:latin typeface="Corbel"/>
              <a:ea typeface="+mn-ea"/>
              <a:cs typeface="+mn-cs"/>
            </a:endParaRPr>
          </a:p>
          <a:p>
            <a:endParaRPr lang="en-US" dirty="0"/>
          </a:p>
        </p:txBody>
      </p:sp>
    </p:spTree>
    <p:extLst>
      <p:ext uri="{BB962C8B-B14F-4D97-AF65-F5344CB8AC3E}">
        <p14:creationId xmlns:p14="http://schemas.microsoft.com/office/powerpoint/2010/main" val="302045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A8151-0145-48F3-8106-30E2464DBFB7}"/>
              </a:ext>
            </a:extLst>
          </p:cNvPr>
          <p:cNvPicPr>
            <a:picLocks noChangeAspect="1"/>
          </p:cNvPicPr>
          <p:nvPr/>
        </p:nvPicPr>
        <p:blipFill rotWithShape="1">
          <a:blip r:embed="rId2"/>
          <a:srcRect b="15133"/>
          <a:stretch/>
        </p:blipFill>
        <p:spPr>
          <a:xfrm>
            <a:off x="-1" y="990600"/>
            <a:ext cx="12188826" cy="5867400"/>
          </a:xfrm>
          <a:prstGeom prst="rect">
            <a:avLst/>
          </a:prstGeom>
        </p:spPr>
      </p:pic>
      <p:sp>
        <p:nvSpPr>
          <p:cNvPr id="2" name="Title 1"/>
          <p:cNvSpPr>
            <a:spLocks noGrp="1"/>
          </p:cNvSpPr>
          <p:nvPr>
            <p:ph type="title"/>
          </p:nvPr>
        </p:nvSpPr>
        <p:spPr>
          <a:xfrm>
            <a:off x="1522414" y="123103"/>
            <a:ext cx="9143998" cy="1020762"/>
          </a:xfrm>
        </p:spPr>
        <p:txBody>
          <a:bodyPr/>
          <a:lstStyle/>
          <a:p>
            <a:pPr algn="ctr"/>
            <a:r>
              <a:rPr lang="en-US" dirty="0"/>
              <a:t>Successful Teaching Methods During a Pandemic: Extra Resources</a:t>
            </a:r>
          </a:p>
        </p:txBody>
      </p:sp>
      <p:sp>
        <p:nvSpPr>
          <p:cNvPr id="4" name="Content Placeholder 3">
            <a:extLst>
              <a:ext uri="{FF2B5EF4-FFF2-40B4-BE49-F238E27FC236}">
                <a16:creationId xmlns:a16="http://schemas.microsoft.com/office/drawing/2014/main" id="{D55A8B81-1256-4450-BFF4-2A9C099FFF44}"/>
              </a:ext>
            </a:extLst>
          </p:cNvPr>
          <p:cNvSpPr>
            <a:spLocks noGrp="1"/>
          </p:cNvSpPr>
          <p:nvPr>
            <p:ph idx="1"/>
          </p:nvPr>
        </p:nvSpPr>
        <p:spPr>
          <a:xfrm>
            <a:off x="684212" y="2286000"/>
            <a:ext cx="10591800" cy="533400"/>
          </a:xfrm>
        </p:spPr>
        <p:txBody>
          <a:bodyPr>
            <a:normAutofit/>
          </a:bodyPr>
          <a:lstStyle/>
          <a:p>
            <a:pPr marL="0" indent="0">
              <a:buNone/>
            </a:pPr>
            <a:r>
              <a:rPr lang="en-US" b="1" dirty="0">
                <a:solidFill>
                  <a:srgbClr val="FFFF00"/>
                </a:solidFill>
                <a:effectLst>
                  <a:outerShdw blurRad="38100" dist="38100" dir="2700000" algn="tl">
                    <a:srgbClr val="000000">
                      <a:alpha val="43137"/>
                    </a:srgbClr>
                  </a:outerShdw>
                </a:effectLst>
              </a:rPr>
              <a:t>Link:</a:t>
            </a:r>
            <a:r>
              <a:rPr lang="en-US" dirty="0">
                <a:solidFill>
                  <a:srgbClr val="FFFF00"/>
                </a:solidFill>
              </a:rPr>
              <a:t> </a:t>
            </a:r>
            <a:r>
              <a:rPr lang="en-US" dirty="0">
                <a:solidFill>
                  <a:srgbClr val="FFFF00"/>
                </a:solidFill>
                <a:hlinkClick r:id="rId3"/>
              </a:rPr>
              <a:t>https://hookedoninnovation.com/2020/05/13/25-strategies-to-engage-zoom/</a:t>
            </a:r>
            <a:r>
              <a:rPr lang="en-US" dirty="0">
                <a:solidFill>
                  <a:srgbClr val="FFFF00"/>
                </a:solidFill>
              </a:rPr>
              <a:t> </a:t>
            </a: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4CB9FC-C4A8-49B8-8C1E-24433631C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4038600"/>
            <a:ext cx="5007783" cy="2763707"/>
          </a:xfrm>
          <a:prstGeom prst="rect">
            <a:avLst/>
          </a:prstGeom>
        </p:spPr>
      </p:pic>
      <p:sp>
        <p:nvSpPr>
          <p:cNvPr id="2" name="Title 1"/>
          <p:cNvSpPr>
            <a:spLocks noGrp="1"/>
          </p:cNvSpPr>
          <p:nvPr>
            <p:ph type="title"/>
          </p:nvPr>
        </p:nvSpPr>
        <p:spPr/>
        <p:txBody>
          <a:bodyPr/>
          <a:lstStyle/>
          <a:p>
            <a:pPr algn="ctr"/>
            <a:r>
              <a:rPr lang="en-US" dirty="0"/>
              <a:t>Successful Teaching Methods During a Pandemic</a:t>
            </a:r>
          </a:p>
        </p:txBody>
      </p:sp>
      <p:sp>
        <p:nvSpPr>
          <p:cNvPr id="4" name="Text Placeholder 3">
            <a:extLst>
              <a:ext uri="{FF2B5EF4-FFF2-40B4-BE49-F238E27FC236}">
                <a16:creationId xmlns:a16="http://schemas.microsoft.com/office/drawing/2014/main" id="{A69E12AD-6D67-41CE-9E32-6CFA890E4395}"/>
              </a:ext>
            </a:extLst>
          </p:cNvPr>
          <p:cNvSpPr>
            <a:spLocks noGrp="1"/>
          </p:cNvSpPr>
          <p:nvPr>
            <p:ph type="body" sz="half" idx="2"/>
          </p:nvPr>
        </p:nvSpPr>
        <p:spPr>
          <a:xfrm>
            <a:off x="841154" y="891683"/>
            <a:ext cx="2897915" cy="3048000"/>
          </a:xfrm>
        </p:spPr>
        <p:txBody>
          <a:bodyPr>
            <a:normAutofit/>
          </a:bodyPr>
          <a:lstStyle/>
          <a:p>
            <a:pPr marL="285750" indent="-285750">
              <a:buFont typeface="Wingdings" panose="05000000000000000000" pitchFamily="2" charset="2"/>
              <a:buChar char="§"/>
            </a:pPr>
            <a:r>
              <a:rPr lang="en-US" sz="1800" dirty="0"/>
              <a:t>Students can play interactive games while learning content simultaneously. </a:t>
            </a:r>
          </a:p>
          <a:p>
            <a:pPr marL="285750" indent="-285750">
              <a:buFont typeface="Wingdings" panose="05000000000000000000" pitchFamily="2" charset="2"/>
              <a:buChar char="§"/>
            </a:pPr>
            <a:r>
              <a:rPr lang="en-US" sz="1800" dirty="0"/>
              <a:t>Students can access Kahoot anywhere. </a:t>
            </a:r>
          </a:p>
          <a:p>
            <a:pPr marL="285750" indent="-285750">
              <a:buFont typeface="Wingdings" panose="05000000000000000000" pitchFamily="2" charset="2"/>
              <a:buChar char="§"/>
            </a:pPr>
            <a:r>
              <a:rPr lang="en-US" sz="1800" dirty="0"/>
              <a:t>Teacher can see student participation during task and see scores after task.  </a:t>
            </a:r>
          </a:p>
        </p:txBody>
      </p:sp>
      <p:pic>
        <p:nvPicPr>
          <p:cNvPr id="5" name="Content Placeholder 4">
            <a:extLst>
              <a:ext uri="{FF2B5EF4-FFF2-40B4-BE49-F238E27FC236}">
                <a16:creationId xmlns:a16="http://schemas.microsoft.com/office/drawing/2014/main" id="{69753684-D2D0-4382-8E29-A58605034A63}"/>
              </a:ext>
            </a:extLst>
          </p:cNvPr>
          <p:cNvPicPr>
            <a:picLocks noGrp="1" noChangeAspect="1"/>
          </p:cNvPicPr>
          <p:nvPr>
            <p:ph idx="1"/>
          </p:nvPr>
        </p:nvPicPr>
        <p:blipFill>
          <a:blip r:embed="rId3"/>
          <a:stretch>
            <a:fillRect/>
          </a:stretch>
        </p:blipFill>
        <p:spPr>
          <a:xfrm>
            <a:off x="5089906" y="1752600"/>
            <a:ext cx="6197038" cy="4374166"/>
          </a:xfrm>
          <a:prstGeom prst="rect">
            <a:avLst/>
          </a:prstGeom>
          <a:ln>
            <a:noFill/>
          </a:ln>
          <a:effectLst>
            <a:softEdge rad="112500"/>
          </a:effectLst>
        </p:spPr>
      </p:pic>
      <p:pic>
        <p:nvPicPr>
          <p:cNvPr id="7" name="Picture 6">
            <a:extLst>
              <a:ext uri="{FF2B5EF4-FFF2-40B4-BE49-F238E27FC236}">
                <a16:creationId xmlns:a16="http://schemas.microsoft.com/office/drawing/2014/main" id="{05A0F46E-B7E8-442E-AAAA-86342FDE9C05}"/>
              </a:ext>
            </a:extLst>
          </p:cNvPr>
          <p:cNvPicPr>
            <a:picLocks noChangeAspect="1"/>
          </p:cNvPicPr>
          <p:nvPr/>
        </p:nvPicPr>
        <p:blipFill rotWithShape="1">
          <a:blip r:embed="rId4">
            <a:extLst>
              <a:ext uri="{28A0092B-C50C-407E-A947-70E740481C1C}">
                <a14:useLocalDpi xmlns:a14="http://schemas.microsoft.com/office/drawing/2010/main" val="0"/>
              </a:ext>
            </a:extLst>
          </a:blip>
          <a:srcRect l="10059" t="6740" r="33815" b="41581"/>
          <a:stretch/>
        </p:blipFill>
        <p:spPr>
          <a:xfrm>
            <a:off x="9608564" y="1295400"/>
            <a:ext cx="2337028" cy="1905000"/>
          </a:xfrm>
          <a:prstGeom prst="rect">
            <a:avLst/>
          </a:prstGeom>
          <a:ln>
            <a:noFill/>
          </a:ln>
          <a:effectLst>
            <a:softEdge rad="112500"/>
          </a:effectLst>
        </p:spPr>
      </p:pic>
      <p:sp>
        <p:nvSpPr>
          <p:cNvPr id="10" name="TextBox 9">
            <a:extLst>
              <a:ext uri="{FF2B5EF4-FFF2-40B4-BE49-F238E27FC236}">
                <a16:creationId xmlns:a16="http://schemas.microsoft.com/office/drawing/2014/main" id="{DF33294C-0BCE-4DB3-BD7A-9818B01726A0}"/>
              </a:ext>
            </a:extLst>
          </p:cNvPr>
          <p:cNvSpPr txBox="1"/>
          <p:nvPr/>
        </p:nvSpPr>
        <p:spPr>
          <a:xfrm>
            <a:off x="5713411" y="6355600"/>
            <a:ext cx="5007783" cy="424732"/>
          </a:xfrm>
          <a:prstGeom prst="rect">
            <a:avLst/>
          </a:prstGeom>
          <a:noFill/>
        </p:spPr>
        <p:txBody>
          <a:bodyPr wrap="square" rtlCol="0">
            <a:spAutoFit/>
          </a:bodyPr>
          <a:lstStyle/>
          <a:p>
            <a:pPr>
              <a:lnSpc>
                <a:spcPct val="90000"/>
              </a:lnSpc>
            </a:pPr>
            <a:r>
              <a:rPr lang="en-US" sz="2400" dirty="0"/>
              <a:t>Link: </a:t>
            </a:r>
            <a:r>
              <a:rPr lang="en-US" sz="1600" dirty="0">
                <a:hlinkClick r:id="rId5"/>
              </a:rPr>
              <a:t>https://kahoot.com/schools-u/</a:t>
            </a:r>
            <a:r>
              <a:rPr lang="en-US" sz="1600" dirty="0"/>
              <a:t> </a:t>
            </a:r>
            <a:endParaRPr lang="en-US" sz="2400" dirty="0"/>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3A1C7E-7F93-4982-89C7-46DB1BD716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00" b="95467" l="4125" r="91573">
                        <a14:foregroundMark x1="10386" y1="10800" x2="10386" y2="10800"/>
                        <a14:foregroundMark x1="8605" y1="8100" x2="7092" y2="11433"/>
                        <a14:foregroundMark x1="7715" y1="10100" x2="9674" y2="7433"/>
                        <a14:foregroundMark x1="31454" y1="12067" x2="33858" y2="8400"/>
                        <a14:foregroundMark x1="66558" y1="22667" x2="72641" y2="24067"/>
                        <a14:foregroundMark x1="67923" y1="34367" x2="69614" y2="29867"/>
                        <a14:foregroundMark x1="50356" y1="7433" x2="51128" y2="6600"/>
                        <a14:foregroundMark x1="34036" y1="5567" x2="32285" y2="3700"/>
                        <a14:foregroundMark x1="32285" y1="3700" x2="33472" y2="4400"/>
                        <a14:foregroundMark x1="4866" y1="26067" x2="7122" y2="23600"/>
                        <a14:foregroundMark x1="91276" y1="65000" x2="91632" y2="72367"/>
                        <a14:foregroundMark x1="25460" y1="62700" x2="31276" y2="61433"/>
                        <a14:foregroundMark x1="21543" y1="84367" x2="27715" y2="77433"/>
                        <a14:foregroundMark x1="44481" y1="95467" x2="50712" y2="94900"/>
                        <a14:foregroundMark x1="4125" y1="11400" x2="5015" y2="11067"/>
                      </a14:backgroundRemoval>
                    </a14:imgEffect>
                  </a14:imgLayer>
                </a14:imgProps>
              </a:ext>
            </a:extLst>
          </a:blip>
          <a:stretch>
            <a:fillRect/>
          </a:stretch>
        </p:blipFill>
        <p:spPr>
          <a:xfrm rot="19547314">
            <a:off x="1141718" y="679184"/>
            <a:ext cx="2494718" cy="2220817"/>
          </a:xfrm>
          <a:prstGeom prst="rect">
            <a:avLst/>
          </a:prstGeom>
        </p:spPr>
      </p:pic>
      <p:sp>
        <p:nvSpPr>
          <p:cNvPr id="2" name="Title 1">
            <a:extLst>
              <a:ext uri="{FF2B5EF4-FFF2-40B4-BE49-F238E27FC236}">
                <a16:creationId xmlns:a16="http://schemas.microsoft.com/office/drawing/2014/main" id="{E8021F4B-0D29-42E5-B0CE-4AAA64F1066E}"/>
              </a:ext>
            </a:extLst>
          </p:cNvPr>
          <p:cNvSpPr>
            <a:spLocks noGrp="1"/>
          </p:cNvSpPr>
          <p:nvPr>
            <p:ph type="title"/>
          </p:nvPr>
        </p:nvSpPr>
        <p:spPr>
          <a:xfrm>
            <a:off x="1522413" y="533400"/>
            <a:ext cx="9143998" cy="1020762"/>
          </a:xfrm>
        </p:spPr>
        <p:txBody>
          <a:bodyPr/>
          <a:lstStyle/>
          <a:p>
            <a:pPr algn="ctr"/>
            <a:r>
              <a:rPr lang="en-US" dirty="0"/>
              <a:t> Teaching During a Pandemic </a:t>
            </a:r>
            <a:br>
              <a:rPr lang="en-US" dirty="0"/>
            </a:br>
            <a:r>
              <a:rPr lang="en-US" dirty="0"/>
              <a:t>vs. </a:t>
            </a:r>
            <a:br>
              <a:rPr lang="en-US" dirty="0"/>
            </a:br>
            <a:r>
              <a:rPr lang="en-US" dirty="0"/>
              <a:t>Face 2 Face</a:t>
            </a:r>
          </a:p>
        </p:txBody>
      </p:sp>
      <p:sp>
        <p:nvSpPr>
          <p:cNvPr id="5" name="Text Placeholder 4">
            <a:extLst>
              <a:ext uri="{FF2B5EF4-FFF2-40B4-BE49-F238E27FC236}">
                <a16:creationId xmlns:a16="http://schemas.microsoft.com/office/drawing/2014/main" id="{0806F93C-74A0-4B34-8994-FDED40D9A83B}"/>
              </a:ext>
            </a:extLst>
          </p:cNvPr>
          <p:cNvSpPr>
            <a:spLocks noGrp="1"/>
          </p:cNvSpPr>
          <p:nvPr>
            <p:ph type="body" sz="half" idx="2"/>
          </p:nvPr>
        </p:nvSpPr>
        <p:spPr>
          <a:xfrm>
            <a:off x="85488" y="3429000"/>
            <a:ext cx="4114800" cy="3943469"/>
          </a:xfrm>
        </p:spPr>
        <p:txBody>
          <a:bodyPr>
            <a:normAutofit/>
          </a:bodyPr>
          <a:lstStyle/>
          <a:p>
            <a:pPr marL="285750" indent="-285750">
              <a:buFont typeface="Wingdings" panose="05000000000000000000" pitchFamily="2" charset="2"/>
              <a:buChar char="§"/>
            </a:pPr>
            <a:r>
              <a:rPr lang="en-US" sz="2000" dirty="0"/>
              <a:t>Increased my knowledge of digital platforms. </a:t>
            </a:r>
          </a:p>
          <a:p>
            <a:pPr marL="285750" indent="-285750">
              <a:buFont typeface="Wingdings" panose="05000000000000000000" pitchFamily="2" charset="2"/>
              <a:buChar char="§"/>
            </a:pPr>
            <a:r>
              <a:rPr lang="en-US" sz="2000" dirty="0"/>
              <a:t>Ability to go Paperless</a:t>
            </a:r>
          </a:p>
          <a:p>
            <a:pPr marL="285750" indent="-285750">
              <a:buFont typeface="Wingdings" panose="05000000000000000000" pitchFamily="2" charset="2"/>
              <a:buChar char="§"/>
            </a:pPr>
            <a:r>
              <a:rPr lang="en-US" sz="2000" dirty="0"/>
              <a:t>Enhanced confidence to deliver distant learning/ hybrid curriculum</a:t>
            </a:r>
          </a:p>
          <a:p>
            <a:pPr marL="285750" indent="-285750">
              <a:buFont typeface="Wingdings" panose="05000000000000000000" pitchFamily="2" charset="2"/>
              <a:buChar char="§"/>
            </a:pPr>
            <a:r>
              <a:rPr lang="en-US" sz="2000" dirty="0"/>
              <a:t>Improved my teaching strategies.</a:t>
            </a:r>
          </a:p>
          <a:p>
            <a:pPr marL="285750" indent="-285750">
              <a:buFont typeface="Wingdings" panose="05000000000000000000" pitchFamily="2" charset="2"/>
              <a:buChar char="§"/>
            </a:pPr>
            <a:r>
              <a:rPr lang="en-US" sz="2000" dirty="0"/>
              <a:t>Improved student-center learning approach</a:t>
            </a:r>
          </a:p>
          <a:p>
            <a:pPr marL="285750" indent="-285750">
              <a:buFont typeface="Wingdings" panose="05000000000000000000" pitchFamily="2" charset="2"/>
              <a:buChar char="§"/>
            </a:pPr>
            <a:r>
              <a:rPr lang="en-US" sz="2000" dirty="0"/>
              <a:t>Sharpened  Direct Instruction/ Teacher Centered Learning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4" name="Content Placeholder 3">
            <a:extLst>
              <a:ext uri="{FF2B5EF4-FFF2-40B4-BE49-F238E27FC236}">
                <a16:creationId xmlns:a16="http://schemas.microsoft.com/office/drawing/2014/main" id="{C7823D64-C1B3-44FF-B355-2D4C05FDC284}"/>
              </a:ext>
            </a:extLst>
          </p:cNvPr>
          <p:cNvSpPr>
            <a:spLocks noGrp="1"/>
          </p:cNvSpPr>
          <p:nvPr>
            <p:ph idx="1"/>
          </p:nvPr>
        </p:nvSpPr>
        <p:spPr/>
        <p:txBody>
          <a:bodyPr>
            <a:normAutofit fontScale="92500"/>
          </a:bodyPr>
          <a:lstStyle/>
          <a:p>
            <a:pPr marL="0" indent="0">
              <a:buNone/>
            </a:pPr>
            <a:r>
              <a:rPr lang="en-US" dirty="0"/>
              <a:t>Physical Education is one of the few disciplines that can incorporate affective, psychomotor, and cognitive elements simultaneously. Before the pandemic HPE lessons included more collaborative task amongst peers to accomplish assigned  task. The pandemic has eliminated the ability to enhance students’ affective skills with movement (psychomotor skills), but the challenge to create lessons that can execute all three skills are a challenge I do not shy away from. I plan to continue the paperless benefit and incorporate improved differentiated instruction when the pandemic is lifted.</a:t>
            </a:r>
          </a:p>
        </p:txBody>
      </p:sp>
    </p:spTree>
    <p:extLst>
      <p:ext uri="{BB962C8B-B14F-4D97-AF65-F5344CB8AC3E}">
        <p14:creationId xmlns:p14="http://schemas.microsoft.com/office/powerpoint/2010/main" val="18357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7CB6A-777D-4D57-8D3A-1F4E52A2792E}"/>
              </a:ext>
            </a:extLst>
          </p:cNvPr>
          <p:cNvSpPr>
            <a:spLocks noGrp="1"/>
          </p:cNvSpPr>
          <p:nvPr>
            <p:ph type="title"/>
          </p:nvPr>
        </p:nvSpPr>
        <p:spPr/>
        <p:txBody>
          <a:bodyPr/>
          <a:lstStyle/>
          <a:p>
            <a:pPr algn="ctr"/>
            <a:r>
              <a:rPr lang="en-US" dirty="0"/>
              <a:t>ADVICE FOR INCOMING FACULTY MEMBER OR STUDENT TEACHER</a:t>
            </a:r>
          </a:p>
        </p:txBody>
      </p:sp>
      <p:sp>
        <p:nvSpPr>
          <p:cNvPr id="3" name="Content Placeholder 2">
            <a:extLst>
              <a:ext uri="{FF2B5EF4-FFF2-40B4-BE49-F238E27FC236}">
                <a16:creationId xmlns:a16="http://schemas.microsoft.com/office/drawing/2014/main" id="{3E6E7BE4-4030-4574-9BDE-C1E915985C22}"/>
              </a:ext>
            </a:extLst>
          </p:cNvPr>
          <p:cNvSpPr>
            <a:spLocks noGrp="1"/>
          </p:cNvSpPr>
          <p:nvPr>
            <p:ph sz="half" idx="1"/>
          </p:nvPr>
        </p:nvSpPr>
        <p:spPr>
          <a:xfrm>
            <a:off x="219736" y="1997122"/>
            <a:ext cx="4419599" cy="4267200"/>
          </a:xfrm>
        </p:spPr>
        <p:txBody>
          <a:bodyPr>
            <a:normAutofit fontScale="85000" lnSpcReduction="20000"/>
          </a:bodyPr>
          <a:lstStyle/>
          <a:p>
            <a:pPr>
              <a:buFont typeface="Wingdings" panose="05000000000000000000" pitchFamily="2" charset="2"/>
              <a:buChar char="§"/>
            </a:pPr>
            <a:r>
              <a:rPr lang="en-US" dirty="0"/>
              <a:t>Remain Optimistic</a:t>
            </a:r>
          </a:p>
          <a:p>
            <a:pPr>
              <a:buFont typeface="Wingdings" panose="05000000000000000000" pitchFamily="2" charset="2"/>
              <a:buChar char="§"/>
            </a:pPr>
            <a:r>
              <a:rPr lang="en-US" dirty="0"/>
              <a:t>Choose a platform that can duplicate course content  for future reference </a:t>
            </a:r>
          </a:p>
          <a:p>
            <a:pPr>
              <a:buFont typeface="Wingdings" panose="05000000000000000000" pitchFamily="2" charset="2"/>
              <a:buChar char="§"/>
            </a:pPr>
            <a:r>
              <a:rPr lang="en-US" dirty="0"/>
              <a:t>Write down your ideas</a:t>
            </a:r>
          </a:p>
          <a:p>
            <a:pPr>
              <a:buFont typeface="Wingdings" panose="05000000000000000000" pitchFamily="2" charset="2"/>
              <a:buChar char="§"/>
            </a:pPr>
            <a:r>
              <a:rPr lang="en-US" dirty="0"/>
              <a:t> Remain Organized</a:t>
            </a:r>
          </a:p>
          <a:p>
            <a:pPr>
              <a:buFont typeface="Wingdings" panose="05000000000000000000" pitchFamily="2" charset="2"/>
              <a:buChar char="§"/>
            </a:pPr>
            <a:r>
              <a:rPr lang="en-US" dirty="0"/>
              <a:t>Find solutions before you allow your  energy to shift.</a:t>
            </a:r>
          </a:p>
          <a:p>
            <a:pPr>
              <a:buFont typeface="Wingdings" panose="05000000000000000000" pitchFamily="2" charset="2"/>
              <a:buChar char="§"/>
            </a:pPr>
            <a:r>
              <a:rPr lang="en-US" dirty="0"/>
              <a:t>Set the tone for your class immediately (rule and protocols)</a:t>
            </a:r>
          </a:p>
          <a:p>
            <a:pPr>
              <a:buFont typeface="Wingdings" panose="05000000000000000000" pitchFamily="2" charset="2"/>
              <a:buChar char="§"/>
            </a:pPr>
            <a:r>
              <a:rPr lang="en-US" dirty="0"/>
              <a:t>Try to be a week ahead</a:t>
            </a:r>
          </a:p>
          <a:p>
            <a:pPr>
              <a:buFont typeface="Wingdings" panose="05000000000000000000" pitchFamily="2" charset="2"/>
              <a:buChar char="§"/>
            </a:pPr>
            <a:r>
              <a:rPr lang="en-US" dirty="0"/>
              <a:t>Anticipate bad internet connection some days… and be ok.</a:t>
            </a:r>
          </a:p>
        </p:txBody>
      </p:sp>
      <p:sp>
        <p:nvSpPr>
          <p:cNvPr id="4" name="Content Placeholder 3">
            <a:extLst>
              <a:ext uri="{FF2B5EF4-FFF2-40B4-BE49-F238E27FC236}">
                <a16:creationId xmlns:a16="http://schemas.microsoft.com/office/drawing/2014/main" id="{42F131EE-6170-479A-959C-E7B0283E9B81}"/>
              </a:ext>
            </a:extLst>
          </p:cNvPr>
          <p:cNvSpPr>
            <a:spLocks noGrp="1"/>
          </p:cNvSpPr>
          <p:nvPr>
            <p:ph sz="half" idx="2"/>
          </p:nvPr>
        </p:nvSpPr>
        <p:spPr>
          <a:xfrm>
            <a:off x="7769227" y="1997002"/>
            <a:ext cx="4419598" cy="4267200"/>
          </a:xfrm>
        </p:spPr>
        <p:txBody>
          <a:bodyPr>
            <a:normAutofit fontScale="85000" lnSpcReduction="20000"/>
          </a:bodyPr>
          <a:lstStyle/>
          <a:p>
            <a:r>
              <a:rPr lang="en-US" dirty="0">
                <a:solidFill>
                  <a:srgbClr val="FFFF00"/>
                </a:solidFill>
              </a:rPr>
              <a:t>Work Smarter not Harder </a:t>
            </a:r>
          </a:p>
          <a:p>
            <a:r>
              <a:rPr lang="en-US" dirty="0"/>
              <a:t>Seek out like minded teachers to exchange thoughts</a:t>
            </a:r>
          </a:p>
          <a:p>
            <a:r>
              <a:rPr lang="en-US" dirty="0"/>
              <a:t>Reach out to department members for answers and advice</a:t>
            </a:r>
          </a:p>
          <a:p>
            <a:r>
              <a:rPr lang="en-US" dirty="0"/>
              <a:t>Check your email daily (Stay Informed)</a:t>
            </a:r>
          </a:p>
          <a:p>
            <a:r>
              <a:rPr lang="en-US" dirty="0"/>
              <a:t>Establish a day and time to meet with parents/ students</a:t>
            </a:r>
          </a:p>
          <a:p>
            <a:r>
              <a:rPr lang="en-US" dirty="0"/>
              <a:t>Allow self to decompress each day</a:t>
            </a:r>
          </a:p>
          <a:p>
            <a:r>
              <a:rPr lang="en-US" dirty="0"/>
              <a:t>Find a routine to establish a positive rhythm that will enhance productivity. </a:t>
            </a:r>
          </a:p>
          <a:p>
            <a:endParaRPr lang="en-US" dirty="0"/>
          </a:p>
        </p:txBody>
      </p:sp>
      <p:pic>
        <p:nvPicPr>
          <p:cNvPr id="5" name="Picture 4">
            <a:extLst>
              <a:ext uri="{FF2B5EF4-FFF2-40B4-BE49-F238E27FC236}">
                <a16:creationId xmlns:a16="http://schemas.microsoft.com/office/drawing/2014/main" id="{9D85FE65-F650-4797-BAE6-22BFE4AC308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54" b="97990" l="5624" r="94025">
                        <a14:foregroundMark x1="50439" y1="11307" x2="50088" y2="7789"/>
                        <a14:foregroundMark x1="64148" y1="10050" x2="74341" y2="6784"/>
                        <a14:foregroundMark x1="74341" y1="6784" x2="77504" y2="3266"/>
                        <a14:foregroundMark x1="47803" y1="8291" x2="50791" y2="8291"/>
                        <a14:foregroundMark x1="46749" y1="5025" x2="46749" y2="5025"/>
                        <a14:foregroundMark x1="52197" y1="4271" x2="50439" y2="3518"/>
                        <a14:foregroundMark x1="89982" y1="24874" x2="88576" y2="17839"/>
                        <a14:foregroundMark x1="84710" y1="18342" x2="84007" y2="18593"/>
                        <a14:foregroundMark x1="9490" y1="89196" x2="16344" y2="92462"/>
                        <a14:foregroundMark x1="7381" y1="96482" x2="6151" y2="93467"/>
                        <a14:foregroundMark x1="18981" y1="12563" x2="20738" y2="12563"/>
                        <a14:foregroundMark x1="22847" y1="15327" x2="26011" y2="17085"/>
                        <a14:foregroundMark x1="27417" y1="17839" x2="35852" y2="22864"/>
                        <a14:foregroundMark x1="35852" y1="22864" x2="35852" y2="22864"/>
                        <a14:foregroundMark x1="36204" y1="22613" x2="38137" y2="23618"/>
                        <a14:foregroundMark x1="34974" y1="22613" x2="31459" y2="20352"/>
                        <a14:foregroundMark x1="47979" y1="97236" x2="51845" y2="98492"/>
                        <a14:foregroundMark x1="53251" y1="38442" x2="53251" y2="32663"/>
                        <a14:foregroundMark x1="90510" y1="90201" x2="90844" y2="81588"/>
                        <a14:foregroundMark x1="26011" y1="40201" x2="31459" y2="42714"/>
                        <a14:foregroundMark x1="32865" y1="44472" x2="43234" y2="48995"/>
                        <a14:foregroundMark x1="43234" y1="49497" x2="43234" y2="49497"/>
                        <a14:foregroundMark x1="43234" y1="49497" x2="45518" y2="49497"/>
                        <a14:foregroundMark x1="39719" y1="24372" x2="44640" y2="27638"/>
                        <a14:foregroundMark x1="43134" y1="25879" x2="44640" y2="27889"/>
                        <a14:foregroundMark x1="42004" y1="24372" x2="43134" y2="25879"/>
                        <a14:foregroundMark x1="38137" y1="24121" x2="39895" y2="24121"/>
                        <a14:foregroundMark x1="69653" y1="4661" x2="67838" y2="6030"/>
                        <a14:foregroundMark x1="74165" y1="1256" x2="72158" y2="2770"/>
                        <a14:foregroundMark x1="55360" y1="15075" x2="63620" y2="10553"/>
                        <a14:foregroundMark x1="63620" y1="10553" x2="66432" y2="7538"/>
                        <a14:foregroundMark x1="31634" y1="19347" x2="35149" y2="21106"/>
                        <a14:foregroundMark x1="10193" y1="98492" x2="12302" y2="98241"/>
                        <a14:foregroundMark x1="7206" y1="91457" x2="7909" y2="90201"/>
                        <a14:foregroundMark x1="10193" y1="86683" x2="23374" y2="78392"/>
                        <a14:foregroundMark x1="77680" y1="23367" x2="56239" y2="38693"/>
                        <a14:foregroundMark x1="25659" y1="76131" x2="40422" y2="66834"/>
                        <a14:foregroundMark x1="22496" y1="78141" x2="25835" y2="77638"/>
                        <a14:foregroundMark x1="42531" y1="65829" x2="40949" y2="66583"/>
                        <a14:foregroundMark x1="10545" y1="86432" x2="7381" y2="91457"/>
                        <a14:foregroundMark x1="10896" y1="85678" x2="7909" y2="88191"/>
                        <a14:foregroundMark x1="7733" y1="90704" x2="6678" y2="91960"/>
                        <a14:foregroundMark x1="5624" y1="95226" x2="7206" y2="98492"/>
                        <a14:foregroundMark x1="91564" y1="81156" x2="93849" y2="84925"/>
                        <a14:foregroundMark x1="88531" y1="78760" x2="90832" y2="80037"/>
                        <a14:foregroundMark x1="86889" y1="77848" x2="87100" y2="77965"/>
                        <a14:foregroundMark x1="54833" y1="60050" x2="84869" y2="76726"/>
                        <a14:foregroundMark x1="78910" y1="73367" x2="85665" y2="75553"/>
                        <a14:foregroundMark x1="88998" y1="77857" x2="89279" y2="78392"/>
                        <a14:foregroundMark x1="75923" y1="71106" x2="79965" y2="73367"/>
                        <a14:foregroundMark x1="91157" y1="80885" x2="92794" y2="82412"/>
                        <a14:foregroundMark x1="88752" y1="78643" x2="90660" y2="80422"/>
                        <a14:foregroundMark x1="89104" y1="79146" x2="90901" y2="79880"/>
                        <a14:foregroundMark x1="90334" y1="78643" x2="91452" y2="78643"/>
                        <a14:foregroundMark x1="91037" y1="92462" x2="94025" y2="88191"/>
                        <a14:foregroundMark x1="45167" y1="26131" x2="45167" y2="26131"/>
                        <a14:foregroundMark x1="86995" y1="76884" x2="86995" y2="76884"/>
                        <a14:foregroundMark x1="91564" y1="79899" x2="91564" y2="79899"/>
                        <a14:foregroundMark x1="92091" y1="80653" x2="92091" y2="80653"/>
                        <a14:foregroundMark x1="39016" y1="22864" x2="39016" y2="22864"/>
                        <a14:backgroundMark x1="86467" y1="74372" x2="88225" y2="75879"/>
                        <a14:backgroundMark x1="91564" y1="78392" x2="92267" y2="78392"/>
                        <a14:backgroundMark x1="88049" y1="76131" x2="89631" y2="76633"/>
                        <a14:backgroundMark x1="70650" y1="1759" x2="73111" y2="0"/>
                        <a14:backgroundMark x1="45694" y1="25879" x2="45694" y2="25879"/>
                        <a14:backgroundMark x1="42531" y1="23618" x2="42531" y2="23618"/>
                        <a14:backgroundMark x1="42179" y1="24372" x2="42179" y2="24372"/>
                      </a14:backgroundRemoval>
                    </a14:imgEffect>
                  </a14:imgLayer>
                </a14:imgProps>
              </a:ext>
            </a:extLst>
          </a:blip>
          <a:stretch>
            <a:fillRect/>
          </a:stretch>
        </p:blipFill>
        <p:spPr>
          <a:xfrm>
            <a:off x="3523204" y="3962400"/>
            <a:ext cx="4733925" cy="2889914"/>
          </a:xfrm>
          <a:prstGeom prst="rect">
            <a:avLst/>
          </a:prstGeom>
        </p:spPr>
      </p:pic>
      <p:pic>
        <p:nvPicPr>
          <p:cNvPr id="6" name="Picture 5">
            <a:extLst>
              <a:ext uri="{FF2B5EF4-FFF2-40B4-BE49-F238E27FC236}">
                <a16:creationId xmlns:a16="http://schemas.microsoft.com/office/drawing/2014/main" id="{D2F13FD1-F6A4-42A2-A51B-8A90AF430F0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10000" b="90000" l="10000" r="92969">
                        <a14:foregroundMark x1="15625" y1="44083" x2="15625" y2="44083"/>
                        <a14:foregroundMark x1="25469" y1="51750" x2="25469" y2="51750"/>
                        <a14:foregroundMark x1="33646" y1="44750" x2="33646" y2="44750"/>
                        <a14:foregroundMark x1="44271" y1="43333" x2="44271" y2="43333"/>
                        <a14:foregroundMark x1="54479" y1="56667" x2="54479" y2="56667"/>
                        <a14:foregroundMark x1="74948" y1="57417" x2="74948" y2="57417"/>
                        <a14:foregroundMark x1="78229" y1="41917" x2="78229" y2="41917"/>
                        <a14:foregroundMark x1="85625" y1="51750" x2="85625" y2="51750"/>
                        <a14:foregroundMark x1="92969" y1="54583" x2="92969" y2="54583"/>
                        <a14:backgroundMark x1="23385" y1="49667" x2="23385" y2="49667"/>
                      </a14:backgroundRemoval>
                    </a14:imgEffect>
                  </a14:imgLayer>
                </a14:imgProps>
              </a:ext>
            </a:extLst>
          </a:blip>
          <a:stretch>
            <a:fillRect/>
          </a:stretch>
        </p:blipFill>
        <p:spPr>
          <a:xfrm>
            <a:off x="4415049" y="2498701"/>
            <a:ext cx="3037840" cy="1768522"/>
          </a:xfrm>
          <a:prstGeom prst="rect">
            <a:avLst/>
          </a:prstGeom>
        </p:spPr>
      </p:pic>
    </p:spTree>
    <p:extLst>
      <p:ext uri="{BB962C8B-B14F-4D97-AF65-F5344CB8AC3E}">
        <p14:creationId xmlns:p14="http://schemas.microsoft.com/office/powerpoint/2010/main" val="24444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B1FE-9F69-4C3F-928A-E0206DCC585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368AB34-5D9D-492B-81F9-37E93A73DF8C}"/>
              </a:ext>
            </a:extLst>
          </p:cNvPr>
          <p:cNvSpPr>
            <a:spLocks noGrp="1"/>
          </p:cNvSpPr>
          <p:nvPr>
            <p:ph idx="1"/>
          </p:nvPr>
        </p:nvSpPr>
        <p:spPr/>
        <p:txBody>
          <a:bodyPr/>
          <a:lstStyle/>
          <a:p>
            <a:pPr>
              <a:buFont typeface="Wingdings" panose="05000000000000000000" pitchFamily="2" charset="2"/>
              <a:buChar char="§"/>
            </a:pPr>
            <a:r>
              <a:rPr lang="en-US" dirty="0"/>
              <a:t>The goal of this presentation is aimed to provide support and relief by informing individuals with pertinent information to teach virtually. Teaching virtually creates many concerns, but with the PowerPoint and time those concern will fade. The presentation includes the top platforms to teach virtually along with the resources needed to create and carryout lesson plans. This presentation will serve as the new teachers’ guide to successfully implement engaging lesson that adhere to the curricula while grooming effective teachers.</a:t>
            </a:r>
          </a:p>
        </p:txBody>
      </p:sp>
    </p:spTree>
    <p:extLst>
      <p:ext uri="{BB962C8B-B14F-4D97-AF65-F5344CB8AC3E}">
        <p14:creationId xmlns:p14="http://schemas.microsoft.com/office/powerpoint/2010/main" val="75472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10058398" cy="1020762"/>
          </a:xfrm>
        </p:spPr>
        <p:txBody>
          <a:bodyPr/>
          <a:lstStyle/>
          <a:p>
            <a:r>
              <a:rPr lang="en-US" dirty="0"/>
              <a:t>Schools Tool (Technology): Learning Platform</a:t>
            </a:r>
          </a:p>
        </p:txBody>
      </p:sp>
      <p:sp>
        <p:nvSpPr>
          <p:cNvPr id="14" name="Content Placeholder 13"/>
          <p:cNvSpPr>
            <a:spLocks noGrp="1"/>
          </p:cNvSpPr>
          <p:nvPr>
            <p:ph idx="1"/>
          </p:nvPr>
        </p:nvSpPr>
        <p:spPr>
          <a:xfrm>
            <a:off x="1522414" y="2425704"/>
            <a:ext cx="9677398" cy="1155696"/>
          </a:xfrm>
        </p:spPr>
        <p:txBody>
          <a:bodyPr>
            <a:normAutofit/>
          </a:bodyPr>
          <a:lstStyle/>
          <a:p>
            <a:pPr marL="0" indent="0" algn="ctr">
              <a:buNone/>
            </a:pPr>
            <a:r>
              <a:rPr lang="en-US" sz="2000" dirty="0"/>
              <a:t>Most Popular Virtual Learning Platform: </a:t>
            </a:r>
            <a:r>
              <a:rPr lang="en-US" dirty="0">
                <a:solidFill>
                  <a:srgbClr val="FFFF00"/>
                </a:solidFill>
              </a:rPr>
              <a:t>Google Classroom and Microsoft Teams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a:ea typeface="+mn-ea"/>
                <a:cs typeface="+mn-cs"/>
              </a:rPr>
              <a:t>Other Virtual Platforms (31):</a:t>
            </a:r>
          </a:p>
          <a:p>
            <a:pPr marL="0" indent="0" algn="ctr">
              <a:buNone/>
            </a:pPr>
            <a:endParaRPr lang="en-US" dirty="0">
              <a:solidFill>
                <a:srgbClr val="FFFF00"/>
              </a:solidFill>
            </a:endParaRPr>
          </a:p>
          <a:p>
            <a:pPr marL="0" indent="0" algn="ctr">
              <a:buNone/>
            </a:pPr>
            <a:endParaRPr lang="en-US" dirty="0">
              <a:solidFill>
                <a:srgbClr val="FFFF00"/>
              </a:solidFill>
            </a:endParaRPr>
          </a:p>
        </p:txBody>
      </p:sp>
      <p:sp>
        <p:nvSpPr>
          <p:cNvPr id="3" name="TextBox 2">
            <a:extLst>
              <a:ext uri="{FF2B5EF4-FFF2-40B4-BE49-F238E27FC236}">
                <a16:creationId xmlns:a16="http://schemas.microsoft.com/office/drawing/2014/main" id="{504331E2-272B-4DB9-8514-127BCC98F2BC}"/>
              </a:ext>
            </a:extLst>
          </p:cNvPr>
          <p:cNvSpPr txBox="1"/>
          <p:nvPr/>
        </p:nvSpPr>
        <p:spPr>
          <a:xfrm>
            <a:off x="262728" y="1676400"/>
            <a:ext cx="11775284" cy="646331"/>
          </a:xfrm>
          <a:prstGeom prst="rect">
            <a:avLst/>
          </a:prstGeom>
          <a:noFill/>
        </p:spPr>
        <p:txBody>
          <a:bodyPr wrap="square" rtlCol="0">
            <a:spAutoFit/>
          </a:bodyPr>
          <a:lstStyle/>
          <a:p>
            <a:r>
              <a:rPr lang="en-US" dirty="0"/>
              <a:t>Virtual Platform: </a:t>
            </a:r>
            <a:r>
              <a:rPr lang="en-US" b="0" i="0" dirty="0">
                <a:effectLst/>
              </a:rPr>
              <a:t>These sites help by allowing teachers  to execute lesson plans, create new online learning </a:t>
            </a:r>
            <a:r>
              <a:rPr lang="en-US" dirty="0"/>
              <a:t>task</a:t>
            </a:r>
            <a:r>
              <a:rPr lang="en-US" b="0" i="0" dirty="0">
                <a:effectLst/>
              </a:rPr>
              <a:t>, and host virtual interactive multimedia classrooms.</a:t>
            </a:r>
            <a:r>
              <a:rPr lang="en-US" dirty="0"/>
              <a:t> </a:t>
            </a:r>
          </a:p>
        </p:txBody>
      </p:sp>
      <p:sp>
        <p:nvSpPr>
          <p:cNvPr id="4" name="TextBox 3">
            <a:extLst>
              <a:ext uri="{FF2B5EF4-FFF2-40B4-BE49-F238E27FC236}">
                <a16:creationId xmlns:a16="http://schemas.microsoft.com/office/drawing/2014/main" id="{C4A650A8-7E81-4509-B598-D43FB0636E93}"/>
              </a:ext>
            </a:extLst>
          </p:cNvPr>
          <p:cNvSpPr txBox="1"/>
          <p:nvPr/>
        </p:nvSpPr>
        <p:spPr>
          <a:xfrm>
            <a:off x="209747" y="3425612"/>
            <a:ext cx="3317084" cy="254236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3P Learning	</a:t>
            </a:r>
          </a:p>
          <a:p>
            <a:pPr marL="285750" indent="-285750">
              <a:lnSpc>
                <a:spcPct val="150000"/>
              </a:lnSpc>
              <a:buFont typeface="Wingdings" panose="05000000000000000000" pitchFamily="2" charset="2"/>
              <a:buChar char="§"/>
            </a:pPr>
            <a:r>
              <a:rPr lang="en-US" dirty="0" err="1"/>
              <a:t>Bloomz</a:t>
            </a:r>
            <a:endParaRPr lang="en-US" dirty="0"/>
          </a:p>
          <a:p>
            <a:pPr marL="285750" indent="-285750">
              <a:lnSpc>
                <a:spcPct val="150000"/>
              </a:lnSpc>
              <a:buFont typeface="Wingdings" panose="05000000000000000000" pitchFamily="2" charset="2"/>
              <a:buChar char="§"/>
            </a:pPr>
            <a:r>
              <a:rPr lang="en-US" dirty="0" err="1"/>
              <a:t>Buncee</a:t>
            </a:r>
            <a:endParaRPr lang="en-US" dirty="0"/>
          </a:p>
          <a:p>
            <a:pPr marL="285750" indent="-285750">
              <a:lnSpc>
                <a:spcPct val="150000"/>
              </a:lnSpc>
              <a:buFont typeface="Wingdings" panose="05000000000000000000" pitchFamily="2" charset="2"/>
              <a:buChar char="§"/>
            </a:pPr>
            <a:r>
              <a:rPr lang="en-US" dirty="0"/>
              <a:t>ClassDojo</a:t>
            </a:r>
          </a:p>
          <a:p>
            <a:pPr marL="285750" indent="-285750">
              <a:lnSpc>
                <a:spcPct val="150000"/>
              </a:lnSpc>
              <a:buFont typeface="Wingdings" panose="05000000000000000000" pitchFamily="2" charset="2"/>
              <a:buChar char="§"/>
            </a:pPr>
            <a:r>
              <a:rPr lang="en-US" dirty="0"/>
              <a:t>Deck Toys</a:t>
            </a:r>
          </a:p>
          <a:p>
            <a:pPr marL="285750" indent="-285750">
              <a:lnSpc>
                <a:spcPct val="150000"/>
              </a:lnSpc>
              <a:buFont typeface="Wingdings" panose="05000000000000000000" pitchFamily="2" charset="2"/>
              <a:buChar char="§"/>
            </a:pPr>
            <a:r>
              <a:rPr lang="en-US" dirty="0" err="1"/>
              <a:t>EdModo</a:t>
            </a:r>
            <a:endParaRPr lang="en-US" dirty="0"/>
          </a:p>
        </p:txBody>
      </p:sp>
      <p:sp>
        <p:nvSpPr>
          <p:cNvPr id="6" name="TextBox 5">
            <a:extLst>
              <a:ext uri="{FF2B5EF4-FFF2-40B4-BE49-F238E27FC236}">
                <a16:creationId xmlns:a16="http://schemas.microsoft.com/office/drawing/2014/main" id="{39E563B7-B2E5-4EC9-938C-193B48CDBBE6}"/>
              </a:ext>
            </a:extLst>
          </p:cNvPr>
          <p:cNvSpPr txBox="1"/>
          <p:nvPr/>
        </p:nvSpPr>
        <p:spPr>
          <a:xfrm>
            <a:off x="2279732" y="3408553"/>
            <a:ext cx="3639742" cy="254236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err="1"/>
              <a:t>EdPuzzle</a:t>
            </a:r>
            <a:r>
              <a:rPr lang="en-US" dirty="0"/>
              <a:t>	</a:t>
            </a:r>
          </a:p>
          <a:p>
            <a:pPr marL="285750" indent="-285750">
              <a:lnSpc>
                <a:spcPct val="150000"/>
              </a:lnSpc>
              <a:buFont typeface="Wingdings" panose="05000000000000000000" pitchFamily="2" charset="2"/>
              <a:buChar char="§"/>
            </a:pPr>
            <a:r>
              <a:rPr lang="en-US" dirty="0" err="1"/>
              <a:t>Edulastic</a:t>
            </a:r>
            <a:endParaRPr lang="en-US" dirty="0"/>
          </a:p>
          <a:p>
            <a:pPr marL="285750" indent="-285750">
              <a:lnSpc>
                <a:spcPct val="150000"/>
              </a:lnSpc>
              <a:buFont typeface="Wingdings" panose="05000000000000000000" pitchFamily="2" charset="2"/>
              <a:buChar char="§"/>
            </a:pPr>
            <a:r>
              <a:rPr lang="en-US" dirty="0" err="1"/>
              <a:t>Eduplanet</a:t>
            </a:r>
            <a:endParaRPr lang="en-US" dirty="0"/>
          </a:p>
          <a:p>
            <a:pPr marL="285750" indent="-285750">
              <a:lnSpc>
                <a:spcPct val="150000"/>
              </a:lnSpc>
              <a:buFont typeface="Wingdings" panose="05000000000000000000" pitchFamily="2" charset="2"/>
              <a:buChar char="§"/>
            </a:pPr>
            <a:r>
              <a:rPr lang="en-US" dirty="0"/>
              <a:t>Explain Everything Whiteboard</a:t>
            </a:r>
          </a:p>
          <a:p>
            <a:pPr marL="285750" indent="-285750">
              <a:lnSpc>
                <a:spcPct val="150000"/>
              </a:lnSpc>
              <a:buFont typeface="Wingdings" panose="05000000000000000000" pitchFamily="2" charset="2"/>
              <a:buChar char="§"/>
            </a:pPr>
            <a:r>
              <a:rPr lang="en-US" dirty="0" err="1"/>
              <a:t>FlipGrid</a:t>
            </a:r>
            <a:endParaRPr lang="en-US" dirty="0"/>
          </a:p>
          <a:p>
            <a:pPr marL="285750" indent="-285750">
              <a:lnSpc>
                <a:spcPct val="150000"/>
              </a:lnSpc>
              <a:buFont typeface="Wingdings" panose="05000000000000000000" pitchFamily="2" charset="2"/>
              <a:buChar char="§"/>
            </a:pPr>
            <a:r>
              <a:rPr lang="en-US" dirty="0"/>
              <a:t>Genially</a:t>
            </a:r>
          </a:p>
        </p:txBody>
      </p:sp>
      <p:sp>
        <p:nvSpPr>
          <p:cNvPr id="7" name="TextBox 6">
            <a:extLst>
              <a:ext uri="{FF2B5EF4-FFF2-40B4-BE49-F238E27FC236}">
                <a16:creationId xmlns:a16="http://schemas.microsoft.com/office/drawing/2014/main" id="{F243F3FE-5D9F-493F-B4E9-962437C79AF1}"/>
              </a:ext>
            </a:extLst>
          </p:cNvPr>
          <p:cNvSpPr txBox="1"/>
          <p:nvPr/>
        </p:nvSpPr>
        <p:spPr>
          <a:xfrm>
            <a:off x="5769686" y="3489708"/>
            <a:ext cx="3317084" cy="254236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err="1"/>
              <a:t>Habyta</a:t>
            </a:r>
            <a:r>
              <a:rPr lang="en-US" dirty="0"/>
              <a:t>	</a:t>
            </a:r>
          </a:p>
          <a:p>
            <a:pPr marL="285750" indent="-285750">
              <a:lnSpc>
                <a:spcPct val="150000"/>
              </a:lnSpc>
              <a:buFont typeface="Wingdings" panose="05000000000000000000" pitchFamily="2" charset="2"/>
              <a:buChar char="§"/>
            </a:pPr>
            <a:r>
              <a:rPr lang="en-US" dirty="0" err="1"/>
              <a:t>Hapara</a:t>
            </a:r>
            <a:endParaRPr lang="en-US" dirty="0"/>
          </a:p>
          <a:p>
            <a:pPr marL="285750" indent="-285750">
              <a:lnSpc>
                <a:spcPct val="150000"/>
              </a:lnSpc>
              <a:buFont typeface="Wingdings" panose="05000000000000000000" pitchFamily="2" charset="2"/>
              <a:buChar char="§"/>
            </a:pPr>
            <a:r>
              <a:rPr lang="en-US" dirty="0"/>
              <a:t>Kahoot!</a:t>
            </a:r>
          </a:p>
          <a:p>
            <a:pPr marL="285750" indent="-285750">
              <a:lnSpc>
                <a:spcPct val="150000"/>
              </a:lnSpc>
              <a:buFont typeface="Wingdings" panose="05000000000000000000" pitchFamily="2" charset="2"/>
              <a:buChar char="§"/>
            </a:pPr>
            <a:r>
              <a:rPr lang="en-US" dirty="0" err="1"/>
              <a:t>Kapwing</a:t>
            </a:r>
            <a:endParaRPr lang="en-US" dirty="0"/>
          </a:p>
          <a:p>
            <a:pPr marL="285750" indent="-285750">
              <a:lnSpc>
                <a:spcPct val="150000"/>
              </a:lnSpc>
              <a:buFont typeface="Wingdings" panose="05000000000000000000" pitchFamily="2" charset="2"/>
              <a:buChar char="§"/>
            </a:pPr>
            <a:r>
              <a:rPr lang="en-US" dirty="0"/>
              <a:t>Loop</a:t>
            </a:r>
          </a:p>
          <a:p>
            <a:pPr marL="285750" indent="-285750">
              <a:lnSpc>
                <a:spcPct val="150000"/>
              </a:lnSpc>
              <a:buFont typeface="Wingdings" panose="05000000000000000000" pitchFamily="2" charset="2"/>
              <a:buChar char="§"/>
            </a:pPr>
            <a:r>
              <a:rPr lang="en-US" dirty="0" err="1"/>
              <a:t>ManagedMethods</a:t>
            </a:r>
            <a:endParaRPr lang="en-US" dirty="0"/>
          </a:p>
        </p:txBody>
      </p:sp>
      <p:sp>
        <p:nvSpPr>
          <p:cNvPr id="12" name="TextBox 11">
            <a:extLst>
              <a:ext uri="{FF2B5EF4-FFF2-40B4-BE49-F238E27FC236}">
                <a16:creationId xmlns:a16="http://schemas.microsoft.com/office/drawing/2014/main" id="{86627C34-EA22-45B9-A0A1-C7F34AB36B60}"/>
              </a:ext>
            </a:extLst>
          </p:cNvPr>
          <p:cNvSpPr txBox="1"/>
          <p:nvPr/>
        </p:nvSpPr>
        <p:spPr>
          <a:xfrm>
            <a:off x="8213463" y="3406671"/>
            <a:ext cx="2174084" cy="295786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err="1"/>
              <a:t>Osmo</a:t>
            </a:r>
            <a:r>
              <a:rPr lang="en-US" dirty="0"/>
              <a:t>	</a:t>
            </a:r>
          </a:p>
          <a:p>
            <a:pPr marL="285750" indent="-285750">
              <a:lnSpc>
                <a:spcPct val="150000"/>
              </a:lnSpc>
              <a:buFont typeface="Wingdings" panose="05000000000000000000" pitchFamily="2" charset="2"/>
              <a:buChar char="§"/>
            </a:pPr>
            <a:r>
              <a:rPr lang="en-US" dirty="0"/>
              <a:t>Parlay</a:t>
            </a:r>
          </a:p>
          <a:p>
            <a:pPr marL="285750" indent="-285750">
              <a:lnSpc>
                <a:spcPct val="150000"/>
              </a:lnSpc>
              <a:buFont typeface="Wingdings" panose="05000000000000000000" pitchFamily="2" charset="2"/>
              <a:buChar char="§"/>
            </a:pPr>
            <a:r>
              <a:rPr lang="en-US" dirty="0"/>
              <a:t>Pronto</a:t>
            </a:r>
          </a:p>
          <a:p>
            <a:pPr marL="285750" indent="-285750">
              <a:lnSpc>
                <a:spcPct val="150000"/>
              </a:lnSpc>
              <a:buFont typeface="Wingdings" panose="05000000000000000000" pitchFamily="2" charset="2"/>
              <a:buChar char="§"/>
            </a:pPr>
            <a:r>
              <a:rPr lang="en-US" dirty="0"/>
              <a:t>Seesaw</a:t>
            </a:r>
          </a:p>
          <a:p>
            <a:pPr marL="285750" indent="-285750">
              <a:lnSpc>
                <a:spcPct val="150000"/>
              </a:lnSpc>
              <a:buFont typeface="Wingdings" panose="05000000000000000000" pitchFamily="2" charset="2"/>
              <a:buChar char="§"/>
            </a:pPr>
            <a:r>
              <a:rPr lang="en-US" dirty="0"/>
              <a:t>Skype</a:t>
            </a:r>
          </a:p>
          <a:p>
            <a:pPr marL="285750" indent="-285750">
              <a:lnSpc>
                <a:spcPct val="150000"/>
              </a:lnSpc>
              <a:buFont typeface="Wingdings" panose="05000000000000000000" pitchFamily="2" charset="2"/>
              <a:buChar char="§"/>
            </a:pPr>
            <a:r>
              <a:rPr lang="en-US" dirty="0"/>
              <a:t>Slack</a:t>
            </a:r>
          </a:p>
          <a:p>
            <a:pPr marL="285750" indent="-285750">
              <a:lnSpc>
                <a:spcPct val="150000"/>
              </a:lnSpc>
              <a:buFont typeface="Wingdings" panose="05000000000000000000" pitchFamily="2" charset="2"/>
              <a:buChar char="§"/>
            </a:pPr>
            <a:r>
              <a:rPr lang="en-US" dirty="0"/>
              <a:t>Schoology</a:t>
            </a:r>
          </a:p>
        </p:txBody>
      </p:sp>
      <p:sp>
        <p:nvSpPr>
          <p:cNvPr id="17" name="TextBox 16">
            <a:extLst>
              <a:ext uri="{FF2B5EF4-FFF2-40B4-BE49-F238E27FC236}">
                <a16:creationId xmlns:a16="http://schemas.microsoft.com/office/drawing/2014/main" id="{AA4343A3-2ADC-4C31-849B-FF718174B09E}"/>
              </a:ext>
            </a:extLst>
          </p:cNvPr>
          <p:cNvSpPr txBox="1"/>
          <p:nvPr/>
        </p:nvSpPr>
        <p:spPr>
          <a:xfrm>
            <a:off x="10171532" y="3425613"/>
            <a:ext cx="2286000" cy="254236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Start.me	</a:t>
            </a:r>
          </a:p>
          <a:p>
            <a:pPr marL="285750" indent="-285750">
              <a:lnSpc>
                <a:spcPct val="150000"/>
              </a:lnSpc>
              <a:buFont typeface="Wingdings" panose="05000000000000000000" pitchFamily="2" charset="2"/>
              <a:buChar char="§"/>
            </a:pPr>
            <a:r>
              <a:rPr lang="en-US" dirty="0" err="1"/>
              <a:t>StudyBee</a:t>
            </a:r>
            <a:endParaRPr lang="en-US" dirty="0"/>
          </a:p>
          <a:p>
            <a:pPr marL="285750" indent="-285750">
              <a:lnSpc>
                <a:spcPct val="150000"/>
              </a:lnSpc>
              <a:buFont typeface="Wingdings" panose="05000000000000000000" pitchFamily="2" charset="2"/>
              <a:buChar char="§"/>
            </a:pPr>
            <a:r>
              <a:rPr lang="en-US" dirty="0" err="1"/>
              <a:t>Sutori</a:t>
            </a:r>
            <a:endParaRPr lang="en-US" dirty="0"/>
          </a:p>
          <a:p>
            <a:pPr marL="285750" indent="-285750">
              <a:lnSpc>
                <a:spcPct val="150000"/>
              </a:lnSpc>
              <a:buFont typeface="Wingdings" panose="05000000000000000000" pitchFamily="2" charset="2"/>
              <a:buChar char="§"/>
            </a:pPr>
            <a:r>
              <a:rPr lang="en-US" dirty="0" err="1"/>
              <a:t>Webex</a:t>
            </a:r>
            <a:endParaRPr lang="en-US" dirty="0"/>
          </a:p>
          <a:p>
            <a:pPr marL="285750" indent="-285750">
              <a:lnSpc>
                <a:spcPct val="150000"/>
              </a:lnSpc>
              <a:buFont typeface="Wingdings" panose="05000000000000000000" pitchFamily="2" charset="2"/>
              <a:buChar char="§"/>
            </a:pPr>
            <a:r>
              <a:rPr lang="en-US" dirty="0" err="1"/>
              <a:t>Wooclap</a:t>
            </a:r>
            <a:endParaRPr lang="en-US" dirty="0"/>
          </a:p>
          <a:p>
            <a:pPr marL="285750" indent="-285750">
              <a:lnSpc>
                <a:spcPct val="150000"/>
              </a:lnSpc>
              <a:buFont typeface="Wingdings" panose="05000000000000000000" pitchFamily="2" charset="2"/>
              <a:buChar char="§"/>
            </a:pPr>
            <a:r>
              <a:rPr lang="en-US" dirty="0"/>
              <a:t>Zoom</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06A7A-4C0A-4566-84DF-9B21BE7FF9E2}"/>
              </a:ext>
            </a:extLst>
          </p:cNvPr>
          <p:cNvSpPr>
            <a:spLocks noGrp="1"/>
          </p:cNvSpPr>
          <p:nvPr>
            <p:ph type="title"/>
          </p:nvPr>
        </p:nvSpPr>
        <p:spPr>
          <a:xfrm>
            <a:off x="455612" y="274638"/>
            <a:ext cx="11277600" cy="1020762"/>
          </a:xfrm>
        </p:spPr>
        <p:txBody>
          <a:bodyPr>
            <a:normAutofit fontScale="90000"/>
          </a:bodyPr>
          <a:lstStyle/>
          <a:p>
            <a:r>
              <a:rPr lang="en-US" dirty="0"/>
              <a:t>Learning Platform: </a:t>
            </a:r>
            <a:r>
              <a:rPr lang="en-US" sz="3600" dirty="0">
                <a:solidFill>
                  <a:srgbClr val="C00000"/>
                </a:solidFill>
              </a:rPr>
              <a:t>Google Classrooms </a:t>
            </a:r>
            <a:r>
              <a:rPr lang="en-US" sz="3600" dirty="0"/>
              <a:t>(Option 1)</a:t>
            </a:r>
            <a:endParaRPr lang="en-US" sz="3600" dirty="0">
              <a:solidFill>
                <a:srgbClr val="C00000"/>
              </a:solidFill>
            </a:endParaRPr>
          </a:p>
        </p:txBody>
      </p:sp>
      <p:sp>
        <p:nvSpPr>
          <p:cNvPr id="12" name="Content Placeholder 11">
            <a:extLst>
              <a:ext uri="{FF2B5EF4-FFF2-40B4-BE49-F238E27FC236}">
                <a16:creationId xmlns:a16="http://schemas.microsoft.com/office/drawing/2014/main" id="{1BA9F6C1-E8A3-4FB6-A80C-955F0AFFDBA3}"/>
              </a:ext>
            </a:extLst>
          </p:cNvPr>
          <p:cNvSpPr>
            <a:spLocks noGrp="1"/>
          </p:cNvSpPr>
          <p:nvPr>
            <p:ph sz="half" idx="1"/>
          </p:nvPr>
        </p:nvSpPr>
        <p:spPr>
          <a:xfrm>
            <a:off x="760412" y="2209801"/>
            <a:ext cx="4419599" cy="4075708"/>
          </a:xfrm>
        </p:spPr>
        <p:txBody>
          <a:bodyPr>
            <a:normAutofit fontScale="62500" lnSpcReduction="20000"/>
          </a:bodyPr>
          <a:lstStyle/>
          <a:p>
            <a:r>
              <a:rPr lang="en-US" dirty="0"/>
              <a:t>Free Web Service</a:t>
            </a:r>
          </a:p>
          <a:p>
            <a:r>
              <a:rPr lang="en-US" dirty="0"/>
              <a:t>Seamless collaboration</a:t>
            </a:r>
          </a:p>
          <a:p>
            <a:r>
              <a:rPr lang="en-US" dirty="0"/>
              <a:t>Ease of grading</a:t>
            </a:r>
          </a:p>
          <a:p>
            <a:r>
              <a:rPr lang="en-US" dirty="0"/>
              <a:t>Easy Setup Process</a:t>
            </a:r>
          </a:p>
          <a:p>
            <a:r>
              <a:rPr lang="en-US" dirty="0"/>
              <a:t>Integrate google drive</a:t>
            </a:r>
          </a:p>
          <a:p>
            <a:r>
              <a:rPr lang="en-US" dirty="0"/>
              <a:t>Easy and instant ability  to post new content, announcements and material</a:t>
            </a:r>
          </a:p>
          <a:p>
            <a:r>
              <a:rPr lang="en-US" dirty="0"/>
              <a:t>Paperless environment for teachers and students</a:t>
            </a:r>
          </a:p>
          <a:p>
            <a:r>
              <a:rPr lang="en-US" dirty="0"/>
              <a:t>Students can interact with one another via post</a:t>
            </a:r>
          </a:p>
          <a:p>
            <a:pPr>
              <a:buFont typeface="Wingdings" panose="05000000000000000000" pitchFamily="2" charset="2"/>
              <a:buChar char="§"/>
            </a:pPr>
            <a:r>
              <a:rPr lang="en-US" dirty="0"/>
              <a:t>Track  Daily Attendance</a:t>
            </a:r>
          </a:p>
        </p:txBody>
      </p:sp>
      <p:sp>
        <p:nvSpPr>
          <p:cNvPr id="13" name="Content Placeholder 12">
            <a:extLst>
              <a:ext uri="{FF2B5EF4-FFF2-40B4-BE49-F238E27FC236}">
                <a16:creationId xmlns:a16="http://schemas.microsoft.com/office/drawing/2014/main" id="{57D98824-F9D4-42C2-8DFF-F89F023C917D}"/>
              </a:ext>
            </a:extLst>
          </p:cNvPr>
          <p:cNvSpPr>
            <a:spLocks noGrp="1"/>
          </p:cNvSpPr>
          <p:nvPr>
            <p:ph sz="half" idx="2"/>
          </p:nvPr>
        </p:nvSpPr>
        <p:spPr>
          <a:xfrm>
            <a:off x="6551612" y="2209801"/>
            <a:ext cx="4419598" cy="4724400"/>
          </a:xfrm>
        </p:spPr>
        <p:txBody>
          <a:bodyPr>
            <a:normAutofit fontScale="62500" lnSpcReduction="20000"/>
          </a:bodyPr>
          <a:lstStyle/>
          <a:p>
            <a:r>
              <a:rPr lang="en-US" dirty="0"/>
              <a:t>Ability to reuse projects/assignments for mirroring courses on platform</a:t>
            </a:r>
          </a:p>
          <a:p>
            <a:r>
              <a:rPr lang="en-US" dirty="0"/>
              <a:t>Assignments can be revisited by students as needed. </a:t>
            </a:r>
          </a:p>
          <a:p>
            <a:r>
              <a:rPr lang="en-US" dirty="0"/>
              <a:t>Co-teachers can be added </a:t>
            </a:r>
          </a:p>
          <a:p>
            <a:r>
              <a:rPr lang="en-US" dirty="0"/>
              <a:t>Parents can be invited to monitor student progress</a:t>
            </a:r>
          </a:p>
          <a:p>
            <a:r>
              <a:rPr lang="en-US" dirty="0"/>
              <a:t>Reminds students of upcoming assignments</a:t>
            </a:r>
          </a:p>
          <a:p>
            <a:r>
              <a:rPr lang="en-US" dirty="0"/>
              <a:t>Create &amp; administer student exams</a:t>
            </a:r>
          </a:p>
          <a:p>
            <a:pPr>
              <a:buFont typeface="Wingdings" panose="05000000000000000000" pitchFamily="2" charset="2"/>
              <a:buChar char="§"/>
            </a:pPr>
            <a:r>
              <a:rPr lang="en-US" dirty="0"/>
              <a:t>Schedule time for assignment to post</a:t>
            </a:r>
          </a:p>
          <a:p>
            <a:pPr>
              <a:buFont typeface="Wingdings" panose="05000000000000000000" pitchFamily="2" charset="2"/>
              <a:buChar char="§"/>
            </a:pPr>
            <a:r>
              <a:rPr lang="en-US" dirty="0"/>
              <a:t>Monitor student progress. </a:t>
            </a:r>
          </a:p>
          <a:p>
            <a:pPr>
              <a:buFont typeface="Wingdings" panose="05000000000000000000" pitchFamily="2" charset="2"/>
              <a:buChar char="§"/>
            </a:pPr>
            <a:r>
              <a:rPr lang="en-US" dirty="0"/>
              <a:t>It provides a date/time stamp that shows when each student turned in their assignment/project.</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pic>
        <p:nvPicPr>
          <p:cNvPr id="7" name="Picture 6">
            <a:extLst>
              <a:ext uri="{FF2B5EF4-FFF2-40B4-BE49-F238E27FC236}">
                <a16:creationId xmlns:a16="http://schemas.microsoft.com/office/drawing/2014/main" id="{DDD1BA28-B1E6-4C31-B5D4-F5F7E4311F22}"/>
              </a:ext>
            </a:extLst>
          </p:cNvPr>
          <p:cNvPicPr>
            <a:picLocks noChangeAspect="1"/>
          </p:cNvPicPr>
          <p:nvPr/>
        </p:nvPicPr>
        <p:blipFill>
          <a:blip r:embed="rId2"/>
          <a:stretch>
            <a:fillRect/>
          </a:stretch>
        </p:blipFill>
        <p:spPr>
          <a:xfrm>
            <a:off x="-135752" y="2099957"/>
            <a:ext cx="1182727" cy="2658086"/>
          </a:xfrm>
          <a:prstGeom prst="rect">
            <a:avLst/>
          </a:prstGeom>
        </p:spPr>
      </p:pic>
    </p:spTree>
    <p:extLst>
      <p:ext uri="{BB962C8B-B14F-4D97-AF65-F5344CB8AC3E}">
        <p14:creationId xmlns:p14="http://schemas.microsoft.com/office/powerpoint/2010/main" val="95390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06A7A-4C0A-4566-84DF-9B21BE7FF9E2}"/>
              </a:ext>
            </a:extLst>
          </p:cNvPr>
          <p:cNvSpPr>
            <a:spLocks noGrp="1"/>
          </p:cNvSpPr>
          <p:nvPr>
            <p:ph type="title"/>
          </p:nvPr>
        </p:nvSpPr>
        <p:spPr>
          <a:xfrm>
            <a:off x="455612" y="274638"/>
            <a:ext cx="11277600" cy="1020762"/>
          </a:xfrm>
        </p:spPr>
        <p:txBody>
          <a:bodyPr>
            <a:normAutofit/>
          </a:bodyPr>
          <a:lstStyle/>
          <a:p>
            <a:r>
              <a:rPr lang="en-US" dirty="0"/>
              <a:t>Learning Platform: </a:t>
            </a:r>
            <a:r>
              <a:rPr lang="en-US" sz="3600" dirty="0">
                <a:solidFill>
                  <a:srgbClr val="C00000"/>
                </a:solidFill>
              </a:rPr>
              <a:t>Microsoft Teams</a:t>
            </a:r>
            <a:r>
              <a:rPr lang="en-US" sz="3600" dirty="0"/>
              <a:t>(Option 2)</a:t>
            </a:r>
            <a:endParaRPr lang="en-US" sz="3600" dirty="0">
              <a:solidFill>
                <a:srgbClr val="C00000"/>
              </a:solidFill>
            </a:endParaRPr>
          </a:p>
        </p:txBody>
      </p:sp>
      <p:sp>
        <p:nvSpPr>
          <p:cNvPr id="12" name="Content Placeholder 11">
            <a:extLst>
              <a:ext uri="{FF2B5EF4-FFF2-40B4-BE49-F238E27FC236}">
                <a16:creationId xmlns:a16="http://schemas.microsoft.com/office/drawing/2014/main" id="{1BA9F6C1-E8A3-4FB6-A80C-955F0AFFDBA3}"/>
              </a:ext>
            </a:extLst>
          </p:cNvPr>
          <p:cNvSpPr>
            <a:spLocks noGrp="1"/>
          </p:cNvSpPr>
          <p:nvPr>
            <p:ph sz="half" idx="1"/>
          </p:nvPr>
        </p:nvSpPr>
        <p:spPr>
          <a:xfrm>
            <a:off x="1522413" y="1905000"/>
            <a:ext cx="4419599" cy="4876800"/>
          </a:xfrm>
        </p:spPr>
        <p:txBody>
          <a:bodyPr>
            <a:normAutofit/>
          </a:bodyPr>
          <a:lstStyle/>
          <a:p>
            <a:r>
              <a:rPr lang="en-US" dirty="0"/>
              <a:t>Free</a:t>
            </a:r>
          </a:p>
          <a:p>
            <a:r>
              <a:rPr lang="en-US" dirty="0"/>
              <a:t>Immersive Reader</a:t>
            </a:r>
          </a:p>
          <a:p>
            <a:r>
              <a:rPr lang="en-US" dirty="0"/>
              <a:t>Easy to Assign, track, and grade class assignments.</a:t>
            </a:r>
          </a:p>
          <a:p>
            <a:r>
              <a:rPr lang="en-US" dirty="0"/>
              <a:t>Microsoft Office compatible</a:t>
            </a:r>
          </a:p>
          <a:p>
            <a:r>
              <a:rPr lang="en-US" dirty="0"/>
              <a:t>Easy access to video conferencing platform.</a:t>
            </a:r>
          </a:p>
          <a:p>
            <a:endParaRPr lang="en-US" dirty="0"/>
          </a:p>
        </p:txBody>
      </p:sp>
      <p:sp>
        <p:nvSpPr>
          <p:cNvPr id="13" name="Content Placeholder 12">
            <a:extLst>
              <a:ext uri="{FF2B5EF4-FFF2-40B4-BE49-F238E27FC236}">
                <a16:creationId xmlns:a16="http://schemas.microsoft.com/office/drawing/2014/main" id="{57D98824-F9D4-42C2-8DFF-F89F023C917D}"/>
              </a:ext>
            </a:extLst>
          </p:cNvPr>
          <p:cNvSpPr>
            <a:spLocks noGrp="1"/>
          </p:cNvSpPr>
          <p:nvPr>
            <p:ph sz="half" idx="2"/>
          </p:nvPr>
        </p:nvSpPr>
        <p:spPr>
          <a:xfrm>
            <a:off x="6387126" y="1981200"/>
            <a:ext cx="4419598" cy="4267200"/>
          </a:xfrm>
        </p:spPr>
        <p:txBody>
          <a:bodyPr>
            <a:normAutofit/>
          </a:bodyPr>
          <a:lstStyle/>
          <a:p>
            <a:r>
              <a:rPr lang="en-US" dirty="0"/>
              <a:t>Consistent Notification Alerts</a:t>
            </a:r>
          </a:p>
          <a:p>
            <a:r>
              <a:rPr lang="en-US" dirty="0"/>
              <a:t>Increased Productivity</a:t>
            </a:r>
          </a:p>
          <a:p>
            <a:r>
              <a:rPr lang="en-US" dirty="0"/>
              <a:t>Streamline Communication</a:t>
            </a:r>
          </a:p>
          <a:p>
            <a:r>
              <a:rPr lang="en-US" dirty="0"/>
              <a:t>Integrate all Office 365 Applications.</a:t>
            </a:r>
          </a:p>
          <a:p>
            <a:pPr>
              <a:buFont typeface="Wingdings" panose="05000000000000000000" pitchFamily="2" charset="2"/>
              <a:buChar char="§"/>
            </a:pPr>
            <a:endParaRPr lang="en-US" dirty="0"/>
          </a:p>
          <a:p>
            <a:endParaRPr lang="en-US" dirty="0"/>
          </a:p>
          <a:p>
            <a:pPr marL="0" indent="0">
              <a:buNone/>
            </a:pPr>
            <a:endParaRPr lang="en-US" dirty="0"/>
          </a:p>
        </p:txBody>
      </p:sp>
      <p:sp>
        <p:nvSpPr>
          <p:cNvPr id="2" name="TextBox 1">
            <a:extLst>
              <a:ext uri="{FF2B5EF4-FFF2-40B4-BE49-F238E27FC236}">
                <a16:creationId xmlns:a16="http://schemas.microsoft.com/office/drawing/2014/main" id="{FD87BB73-507D-4486-9FB8-92BADE1A516E}"/>
              </a:ext>
            </a:extLst>
          </p:cNvPr>
          <p:cNvSpPr txBox="1"/>
          <p:nvPr/>
        </p:nvSpPr>
        <p:spPr>
          <a:xfrm rot="16200000">
            <a:off x="-445323" y="2914803"/>
            <a:ext cx="2416536" cy="701731"/>
          </a:xfrm>
          <a:prstGeom prst="rect">
            <a:avLst/>
          </a:prstGeom>
          <a:noFill/>
        </p:spPr>
        <p:txBody>
          <a:bodyPr wrap="square" rtlCol="0">
            <a:spAutoFit/>
          </a:bodyPr>
          <a:lstStyle/>
          <a:p>
            <a:pPr>
              <a:lnSpc>
                <a:spcPct val="90000"/>
              </a:lnSpc>
            </a:pPr>
            <a:r>
              <a:rPr lang="en-US" sz="4400" dirty="0"/>
              <a:t>PROS</a:t>
            </a:r>
          </a:p>
        </p:txBody>
      </p:sp>
    </p:spTree>
    <p:extLst>
      <p:ext uri="{BB962C8B-B14F-4D97-AF65-F5344CB8AC3E}">
        <p14:creationId xmlns:p14="http://schemas.microsoft.com/office/powerpoint/2010/main" val="14879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7BF1-1605-42FC-A46E-89C042A16AE7}"/>
              </a:ext>
            </a:extLst>
          </p:cNvPr>
          <p:cNvSpPr>
            <a:spLocks noGrp="1"/>
          </p:cNvSpPr>
          <p:nvPr>
            <p:ph type="title"/>
          </p:nvPr>
        </p:nvSpPr>
        <p:spPr/>
        <p:txBody>
          <a:bodyPr/>
          <a:lstStyle/>
          <a:p>
            <a:pPr algn="ctr"/>
            <a:r>
              <a:rPr lang="en-US" dirty="0"/>
              <a:t>Cons of Learning Platforms </a:t>
            </a:r>
          </a:p>
        </p:txBody>
      </p:sp>
      <p:sp>
        <p:nvSpPr>
          <p:cNvPr id="3" name="Text Placeholder 2">
            <a:extLst>
              <a:ext uri="{FF2B5EF4-FFF2-40B4-BE49-F238E27FC236}">
                <a16:creationId xmlns:a16="http://schemas.microsoft.com/office/drawing/2014/main" id="{B975EE06-3DB0-4B44-9922-05C6FC9C90F3}"/>
              </a:ext>
            </a:extLst>
          </p:cNvPr>
          <p:cNvSpPr>
            <a:spLocks noGrp="1"/>
          </p:cNvSpPr>
          <p:nvPr>
            <p:ph type="body" idx="1"/>
          </p:nvPr>
        </p:nvSpPr>
        <p:spPr>
          <a:xfrm>
            <a:off x="1500353" y="1524000"/>
            <a:ext cx="4416552" cy="762000"/>
          </a:xfrm>
        </p:spPr>
        <p:txBody>
          <a:bodyPr/>
          <a:lstStyle/>
          <a:p>
            <a:r>
              <a:rPr lang="en-US" dirty="0"/>
              <a:t>Google Classroom</a:t>
            </a:r>
          </a:p>
        </p:txBody>
      </p:sp>
      <p:sp>
        <p:nvSpPr>
          <p:cNvPr id="4" name="Content Placeholder 3">
            <a:extLst>
              <a:ext uri="{FF2B5EF4-FFF2-40B4-BE49-F238E27FC236}">
                <a16:creationId xmlns:a16="http://schemas.microsoft.com/office/drawing/2014/main" id="{161DAADB-CA1D-4F22-8897-9B53EF98F02E}"/>
              </a:ext>
            </a:extLst>
          </p:cNvPr>
          <p:cNvSpPr>
            <a:spLocks noGrp="1"/>
          </p:cNvSpPr>
          <p:nvPr>
            <p:ph sz="half" idx="2"/>
          </p:nvPr>
        </p:nvSpPr>
        <p:spPr>
          <a:xfrm>
            <a:off x="531813" y="2286001"/>
            <a:ext cx="5407152" cy="3886200"/>
          </a:xfrm>
        </p:spPr>
        <p:txBody>
          <a:bodyPr>
            <a:normAutofit/>
          </a:bodyPr>
          <a:lstStyle/>
          <a:p>
            <a:r>
              <a:rPr lang="en-US" sz="1800" dirty="0"/>
              <a:t>Uploading of  Word documents can cause problem when converting to Google Docs.</a:t>
            </a:r>
          </a:p>
          <a:p>
            <a:pPr>
              <a:buFont typeface="Wingdings" panose="05000000000000000000" pitchFamily="2" charset="2"/>
              <a:buChar char="§"/>
            </a:pPr>
            <a:r>
              <a:rPr lang="en-US" sz="1800" dirty="0"/>
              <a:t>Full functioning grade book</a:t>
            </a:r>
          </a:p>
          <a:p>
            <a:pPr>
              <a:buFont typeface="Wingdings" panose="05000000000000000000" pitchFamily="2" charset="2"/>
              <a:buChar char="§"/>
            </a:pPr>
            <a:r>
              <a:rPr lang="en-US" sz="1800" dirty="0"/>
              <a:t>Inconsistent notification when students post in the classroom</a:t>
            </a:r>
          </a:p>
          <a:p>
            <a:pPr>
              <a:buFont typeface="Wingdings" panose="05000000000000000000" pitchFamily="2" charset="2"/>
              <a:buChar char="§"/>
            </a:pPr>
            <a:r>
              <a:rPr lang="en-US" sz="1800" dirty="0"/>
              <a:t>Glitches for schedule assignments </a:t>
            </a:r>
          </a:p>
          <a:p>
            <a:pPr>
              <a:buFont typeface="Wingdings" panose="05000000000000000000" pitchFamily="2" charset="2"/>
              <a:buChar char="§"/>
            </a:pPr>
            <a:endParaRPr lang="en-US" sz="1800" dirty="0"/>
          </a:p>
        </p:txBody>
      </p:sp>
      <p:sp>
        <p:nvSpPr>
          <p:cNvPr id="5" name="Text Placeholder 4">
            <a:extLst>
              <a:ext uri="{FF2B5EF4-FFF2-40B4-BE49-F238E27FC236}">
                <a16:creationId xmlns:a16="http://schemas.microsoft.com/office/drawing/2014/main" id="{6B71339A-5594-46A4-9EE2-960B05E37216}"/>
              </a:ext>
            </a:extLst>
          </p:cNvPr>
          <p:cNvSpPr>
            <a:spLocks noGrp="1"/>
          </p:cNvSpPr>
          <p:nvPr>
            <p:ph type="body" sz="quarter" idx="3"/>
          </p:nvPr>
        </p:nvSpPr>
        <p:spPr>
          <a:xfrm>
            <a:off x="7389812" y="1524000"/>
            <a:ext cx="4416552" cy="762000"/>
          </a:xfrm>
        </p:spPr>
        <p:txBody>
          <a:bodyPr/>
          <a:lstStyle/>
          <a:p>
            <a:r>
              <a:rPr lang="en-US" dirty="0"/>
              <a:t>Microsoft Teams</a:t>
            </a:r>
          </a:p>
        </p:txBody>
      </p:sp>
      <p:pic>
        <p:nvPicPr>
          <p:cNvPr id="10" name="Content Placeholder 9">
            <a:extLst>
              <a:ext uri="{FF2B5EF4-FFF2-40B4-BE49-F238E27FC236}">
                <a16:creationId xmlns:a16="http://schemas.microsoft.com/office/drawing/2014/main" id="{4A4D7FCF-DB85-4FA2-9782-E743163A8372}"/>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4001" t="10781" r="53870" b="4105"/>
          <a:stretch/>
        </p:blipFill>
        <p:spPr>
          <a:xfrm>
            <a:off x="74612" y="741404"/>
            <a:ext cx="2187564" cy="762000"/>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D45A4A47-759B-4C7E-B193-380CB296ED96}"/>
              </a:ext>
            </a:extLst>
          </p:cNvPr>
          <p:cNvCxnSpPr/>
          <p:nvPr/>
        </p:nvCxnSpPr>
        <p:spPr>
          <a:xfrm>
            <a:off x="6094412" y="1676400"/>
            <a:ext cx="0" cy="502920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4F4B64-C906-477F-90BD-1A265C6E75C5}"/>
              </a:ext>
            </a:extLst>
          </p:cNvPr>
          <p:cNvPicPr>
            <a:picLocks noChangeAspect="1"/>
          </p:cNvPicPr>
          <p:nvPr/>
        </p:nvPicPr>
        <p:blipFill rotWithShape="1">
          <a:blip r:embed="rId3"/>
          <a:srcRect l="49990" t="6841" r="6165" b="7763"/>
          <a:stretch/>
        </p:blipFill>
        <p:spPr>
          <a:xfrm>
            <a:off x="9829677" y="741404"/>
            <a:ext cx="2284413" cy="764498"/>
          </a:xfrm>
          <a:prstGeom prst="rect">
            <a:avLst/>
          </a:prstGeom>
          <a:ln>
            <a:noFill/>
          </a:ln>
          <a:effectLst>
            <a:outerShdw blurRad="292100" dist="139700" dir="2700000" algn="tl" rotWithShape="0">
              <a:srgbClr val="333333">
                <a:alpha val="65000"/>
              </a:srgbClr>
            </a:outerShdw>
          </a:effectLst>
        </p:spPr>
      </p:pic>
      <p:sp>
        <p:nvSpPr>
          <p:cNvPr id="13" name="Content Placeholder 3">
            <a:extLst>
              <a:ext uri="{FF2B5EF4-FFF2-40B4-BE49-F238E27FC236}">
                <a16:creationId xmlns:a16="http://schemas.microsoft.com/office/drawing/2014/main" id="{F6DE18C3-CF20-42DE-9828-1E309BC027AE}"/>
              </a:ext>
            </a:extLst>
          </p:cNvPr>
          <p:cNvSpPr txBox="1">
            <a:spLocks/>
          </p:cNvSpPr>
          <p:nvPr/>
        </p:nvSpPr>
        <p:spPr>
          <a:xfrm>
            <a:off x="6271920" y="2247900"/>
            <a:ext cx="5407152" cy="3886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sz="1800"/>
              <a:t>Uploading of  Word documents can cause problem when converting to Google Docs.</a:t>
            </a:r>
          </a:p>
          <a:p>
            <a:pPr>
              <a:buFont typeface="Wingdings" panose="05000000000000000000" pitchFamily="2" charset="2"/>
              <a:buChar char="§"/>
            </a:pPr>
            <a:r>
              <a:rPr lang="en-US" sz="1800"/>
              <a:t>Full functioning grade book</a:t>
            </a:r>
          </a:p>
          <a:p>
            <a:pPr>
              <a:buFont typeface="Wingdings" panose="05000000000000000000" pitchFamily="2" charset="2"/>
              <a:buChar char="§"/>
            </a:pPr>
            <a:r>
              <a:rPr lang="en-US" sz="1800"/>
              <a:t>Inconsistent notification when students post in the classroom</a:t>
            </a:r>
          </a:p>
          <a:p>
            <a:pPr>
              <a:buFont typeface="Wingdings" panose="05000000000000000000" pitchFamily="2" charset="2"/>
              <a:buChar char="§"/>
            </a:pPr>
            <a:r>
              <a:rPr lang="en-US" sz="1800"/>
              <a:t>Glitches for schedule assignments </a:t>
            </a:r>
          </a:p>
          <a:p>
            <a:pPr>
              <a:buFont typeface="Wingdings" panose="05000000000000000000" pitchFamily="2" charset="2"/>
              <a:buChar char="§"/>
            </a:pPr>
            <a:endParaRPr lang="en-US" sz="1800" dirty="0"/>
          </a:p>
        </p:txBody>
      </p:sp>
    </p:spTree>
    <p:extLst>
      <p:ext uri="{BB962C8B-B14F-4D97-AF65-F5344CB8AC3E}">
        <p14:creationId xmlns:p14="http://schemas.microsoft.com/office/powerpoint/2010/main" val="402346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10134598" cy="1020762"/>
          </a:xfrm>
        </p:spPr>
        <p:txBody>
          <a:bodyPr/>
          <a:lstStyle/>
          <a:p>
            <a:r>
              <a:rPr lang="en-US" dirty="0"/>
              <a:t>Schools Tool(Technology):Video Conferencing </a:t>
            </a:r>
          </a:p>
        </p:txBody>
      </p:sp>
      <p:sp>
        <p:nvSpPr>
          <p:cNvPr id="14" name="Content Placeholder 13"/>
          <p:cNvSpPr>
            <a:spLocks noGrp="1"/>
          </p:cNvSpPr>
          <p:nvPr>
            <p:ph idx="1"/>
          </p:nvPr>
        </p:nvSpPr>
        <p:spPr>
          <a:xfrm>
            <a:off x="206769" y="2936608"/>
            <a:ext cx="11775284" cy="717252"/>
          </a:xfrm>
        </p:spPr>
        <p:txBody>
          <a:bodyPr>
            <a:normAutofit fontScale="92500"/>
          </a:bodyPr>
          <a:lstStyle/>
          <a:p>
            <a:pPr marL="0" indent="0" algn="ctr">
              <a:buNone/>
            </a:pPr>
            <a:r>
              <a:rPr lang="en-US" sz="2600" dirty="0"/>
              <a:t>Most Popular Video Conferencing Platforms: </a:t>
            </a:r>
            <a:r>
              <a:rPr lang="en-US" sz="2600" dirty="0">
                <a:solidFill>
                  <a:srgbClr val="FFFF00"/>
                </a:solidFill>
              </a:rPr>
              <a:t>Google Meets, Microsoft Teams, and Zoom</a:t>
            </a:r>
          </a:p>
          <a:p>
            <a:pPr marL="0" indent="0" algn="ctr">
              <a:buNone/>
            </a:pPr>
            <a:endParaRPr lang="en-US" dirty="0">
              <a:solidFill>
                <a:srgbClr val="FFFF00"/>
              </a:solidFill>
            </a:endParaRPr>
          </a:p>
        </p:txBody>
      </p:sp>
      <p:sp>
        <p:nvSpPr>
          <p:cNvPr id="3" name="TextBox 2">
            <a:extLst>
              <a:ext uri="{FF2B5EF4-FFF2-40B4-BE49-F238E27FC236}">
                <a16:creationId xmlns:a16="http://schemas.microsoft.com/office/drawing/2014/main" id="{504331E2-272B-4DB9-8514-127BCC98F2BC}"/>
              </a:ext>
            </a:extLst>
          </p:cNvPr>
          <p:cNvSpPr txBox="1"/>
          <p:nvPr/>
        </p:nvSpPr>
        <p:spPr>
          <a:xfrm>
            <a:off x="338927" y="1676400"/>
            <a:ext cx="11885701" cy="923330"/>
          </a:xfrm>
          <a:prstGeom prst="rect">
            <a:avLst/>
          </a:prstGeom>
          <a:noFill/>
        </p:spPr>
        <p:txBody>
          <a:bodyPr wrap="square" rtlCol="0">
            <a:spAutoFit/>
          </a:bodyPr>
          <a:lstStyle/>
          <a:p>
            <a:r>
              <a:rPr lang="en-US" dirty="0"/>
              <a:t>Video Conferencing Platforms: Allow teachers to meet with their respective  students  on a common medium to communicate lessons  and the curriculum to be distributed. The limitations of distant learning and real-time communication with the help of the internet is now a problem of the past.</a:t>
            </a:r>
          </a:p>
        </p:txBody>
      </p:sp>
      <p:pic>
        <p:nvPicPr>
          <p:cNvPr id="8" name="Picture 7">
            <a:extLst>
              <a:ext uri="{FF2B5EF4-FFF2-40B4-BE49-F238E27FC236}">
                <a16:creationId xmlns:a16="http://schemas.microsoft.com/office/drawing/2014/main" id="{F36C684F-C749-4DFD-B035-0FA4136216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647" b="89911" l="10000" r="90000">
                        <a14:foregroundMark x1="50573" y1="8647" x2="47604" y2="9091"/>
                        <a14:foregroundMark x1="31719" y1="79601" x2="31719" y2="79601"/>
                        <a14:foregroundMark x1="38385" y1="82373" x2="38385" y2="82373"/>
                        <a14:foregroundMark x1="42240" y1="82927" x2="42240" y2="82927"/>
                        <a14:foregroundMark x1="47292" y1="83925" x2="47292" y2="86696"/>
                        <a14:foregroundMark x1="48542" y1="83259" x2="48542" y2="81375"/>
                        <a14:foregroundMark x1="49792" y1="86031" x2="49792" y2="86031"/>
                        <a14:foregroundMark x1="49792" y1="86031" x2="49792" y2="86031"/>
                        <a14:foregroundMark x1="55052" y1="79712" x2="55052" y2="79712"/>
                        <a14:foregroundMark x1="60469" y1="85033" x2="60469" y2="85033"/>
                        <a14:foregroundMark x1="64896" y1="85255" x2="64896" y2="85255"/>
                        <a14:foregroundMark x1="67865" y1="83592" x2="67865" y2="83592"/>
                        <a14:backgroundMark x1="38594" y1="86475" x2="38438" y2="85698"/>
                        <a14:backgroundMark x1="42396" y1="86142" x2="42083" y2="84922"/>
                        <a14:backgroundMark x1="42240" y1="83703" x2="42240" y2="83703"/>
                        <a14:backgroundMark x1="42240" y1="83592" x2="42240" y2="83592"/>
                        <a14:backgroundMark x1="46354" y1="85255" x2="45417" y2="84922"/>
                        <a14:backgroundMark x1="49219" y1="85366" x2="49219" y2="85366"/>
                        <a14:backgroundMark x1="50781" y1="84257" x2="50781" y2="84257"/>
                        <a14:backgroundMark x1="61771" y1="84035" x2="61771" y2="84035"/>
                        <a14:backgroundMark x1="65208" y1="83703" x2="65208" y2="83703"/>
                      </a14:backgroundRemoval>
                    </a14:imgEffect>
                  </a14:imgLayer>
                </a14:imgProps>
              </a:ext>
            </a:extLst>
          </a:blip>
          <a:stretch>
            <a:fillRect/>
          </a:stretch>
        </p:blipFill>
        <p:spPr>
          <a:xfrm>
            <a:off x="-1373188" y="3306671"/>
            <a:ext cx="6972300" cy="3275528"/>
          </a:xfrm>
          <a:prstGeom prst="rect">
            <a:avLst/>
          </a:prstGeom>
        </p:spPr>
      </p:pic>
      <p:pic>
        <p:nvPicPr>
          <p:cNvPr id="9" name="Picture 8">
            <a:extLst>
              <a:ext uri="{FF2B5EF4-FFF2-40B4-BE49-F238E27FC236}">
                <a16:creationId xmlns:a16="http://schemas.microsoft.com/office/drawing/2014/main" id="{CBDB92B5-C3B8-4330-A183-64E7B120BC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23" b="89925" l="9983" r="89932">
                        <a14:foregroundMark x1="48731" y1="9023" x2="48731" y2="9023"/>
                        <a14:foregroundMark x1="63959" y1="23459" x2="65313" y2="21053"/>
                        <a14:foregroundMark x1="30795" y1="38496" x2="32149" y2="46917"/>
                      </a14:backgroundRemoval>
                    </a14:imgEffect>
                  </a14:imgLayer>
                </a14:imgProps>
              </a:ext>
            </a:extLst>
          </a:blip>
          <a:stretch>
            <a:fillRect/>
          </a:stretch>
        </p:blipFill>
        <p:spPr>
          <a:xfrm>
            <a:off x="3173214" y="3793709"/>
            <a:ext cx="5842395" cy="3286965"/>
          </a:xfrm>
          <a:prstGeom prst="rect">
            <a:avLst/>
          </a:prstGeom>
        </p:spPr>
      </p:pic>
      <p:pic>
        <p:nvPicPr>
          <p:cNvPr id="10" name="Picture 9">
            <a:extLst>
              <a:ext uri="{FF2B5EF4-FFF2-40B4-BE49-F238E27FC236}">
                <a16:creationId xmlns:a16="http://schemas.microsoft.com/office/drawing/2014/main" id="{CB14B01B-0A0C-46F9-84DB-D8124B29C00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6286" y1="36021" x2="52343" y2="35506"/>
                        <a14:foregroundMark x1="57257" y1="38765" x2="58171" y2="33791"/>
                        <a14:foregroundMark x1="52114" y1="37393" x2="45371" y2="44254"/>
                        <a14:foregroundMark x1="45371" y1="44254" x2="48229" y2="32933"/>
                        <a14:foregroundMark x1="48229" y1="32933" x2="48686" y2="32762"/>
                        <a14:foregroundMark x1="35543" y1="65352" x2="35543" y2="65352"/>
                        <a14:foregroundMark x1="32800" y1="70840" x2="32800" y2="70840"/>
                        <a14:foregroundMark x1="32800" y1="77702" x2="32800" y2="77702"/>
                        <a14:foregroundMark x1="45371" y1="75986" x2="45371" y2="75986"/>
                        <a14:foregroundMark x1="45943" y1="68611" x2="45943" y2="71698"/>
                        <a14:foregroundMark x1="56914" y1="68611" x2="58171" y2="71355"/>
                        <a14:foregroundMark x1="60343" y1="66724" x2="60343" y2="70840"/>
                        <a14:foregroundMark x1="44114" y1="43739" x2="42971" y2="35163"/>
                      </a14:backgroundRemoval>
                    </a14:imgEffect>
                  </a14:imgLayer>
                </a14:imgProps>
              </a:ext>
            </a:extLst>
          </a:blip>
          <a:stretch>
            <a:fillRect/>
          </a:stretch>
        </p:blipFill>
        <p:spPr>
          <a:xfrm>
            <a:off x="6911802" y="3034377"/>
            <a:ext cx="5312827" cy="3539861"/>
          </a:xfrm>
          <a:prstGeom prst="rect">
            <a:avLst/>
          </a:prstGeom>
        </p:spPr>
      </p:pic>
    </p:spTree>
    <p:extLst>
      <p:ext uri="{BB962C8B-B14F-4D97-AF65-F5344CB8AC3E}">
        <p14:creationId xmlns:p14="http://schemas.microsoft.com/office/powerpoint/2010/main" val="114709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1745</TotalTime>
  <Words>2649</Words>
  <Application>Microsoft Office PowerPoint</Application>
  <PresentationFormat>Custom</PresentationFormat>
  <Paragraphs>325</Paragraphs>
  <Slides>44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Consolas</vt:lpstr>
      <vt:lpstr>Corbel</vt:lpstr>
      <vt:lpstr>Wingdings</vt:lpstr>
      <vt:lpstr>Chalkboard 16x9</vt:lpstr>
      <vt:lpstr>HOW TO SUCCESSFULLY TEACH DURING A PANDEMIC</vt:lpstr>
      <vt:lpstr>Proposal Description</vt:lpstr>
      <vt:lpstr>Learning Objectives</vt:lpstr>
      <vt:lpstr>School Tools: Materials Needed to Teach Virtually</vt:lpstr>
      <vt:lpstr>Schools Tool (Technology): Learning Platform</vt:lpstr>
      <vt:lpstr>Learning Platform: Google Classrooms (Option 1)</vt:lpstr>
      <vt:lpstr>Learning Platform: Microsoft Teams(Option 2)</vt:lpstr>
      <vt:lpstr>Cons of Learning Platforms </vt:lpstr>
      <vt:lpstr>Schools Tool(Technology):Video Conferencing </vt:lpstr>
      <vt:lpstr>Universal PROs &amp; CONs of Video Conferencing</vt:lpstr>
      <vt:lpstr>Video Platform: Google Meets(Option 1)</vt:lpstr>
      <vt:lpstr>Video Platform: Microsoft Teams(Option 2)</vt:lpstr>
      <vt:lpstr>Video Platform: Zoom(Option 3)</vt:lpstr>
      <vt:lpstr>Successful Methods for My Teaching During a Pandemic</vt:lpstr>
      <vt:lpstr>Successful Methods for my Teaching During a Pandemic</vt:lpstr>
      <vt:lpstr>Successful Methods for my Teaching During a Pandemic</vt:lpstr>
      <vt:lpstr>Successful Teaching Methods During a Pandemic: Teaching Style and Delivery Instruction </vt:lpstr>
      <vt:lpstr>What has been most challenging while teaching during a pandemic?</vt:lpstr>
      <vt:lpstr>Successful Teaching Methods During a Pandemic</vt:lpstr>
      <vt:lpstr>Successful Teaching Methods During a Pandemic: Protocols (Attendance)</vt:lpstr>
      <vt:lpstr>Successful Teaching Methods During a Pandemic: Protocols (Remediation/ Grade Check)</vt:lpstr>
      <vt:lpstr>Successful Teaching Methods During a Pandemic: Teacher- Student Communication can occur..</vt:lpstr>
      <vt:lpstr>Resources used to help you plan for HPE during a pandemic? </vt:lpstr>
      <vt:lpstr>Successful Teaching Methods During a Pandemic</vt:lpstr>
      <vt:lpstr>Successful Teaching Methods During a Pandemic </vt:lpstr>
      <vt:lpstr>Successful Teaching Methods During a Pandemic</vt:lpstr>
      <vt:lpstr>Successful Teaching Methods During a Pandemic</vt:lpstr>
      <vt:lpstr>Successful Teaching Methods During a Pandemic</vt:lpstr>
      <vt:lpstr>Successful Teaching Methods During a Pandemic</vt:lpstr>
      <vt:lpstr>Successful Teaching Methods During a Pandemic</vt:lpstr>
      <vt:lpstr>PowerPoint Presentation</vt:lpstr>
      <vt:lpstr>Successful Teaching Methods During a Pandemic</vt:lpstr>
      <vt:lpstr>Successful Teaching Methods During a Pandemic</vt:lpstr>
      <vt:lpstr>Successful Teaching Methods During a Pandemic: Assessment Method</vt:lpstr>
      <vt:lpstr>Successful Teaching Methods During a Pandemic </vt:lpstr>
      <vt:lpstr>Successful Teaching Methods During a Pandemic</vt:lpstr>
      <vt:lpstr>PowerPoint Presentation</vt:lpstr>
      <vt:lpstr>Successful Teaching Methods During a Pandemic</vt:lpstr>
      <vt:lpstr>Successful Teaching Methods During a Pandemic</vt:lpstr>
      <vt:lpstr>Successful Teaching Methods During a Pandemic: Extra Resources</vt:lpstr>
      <vt:lpstr>Successful Teaching Methods During a Pandemic</vt:lpstr>
      <vt:lpstr> Teaching During a Pandemic  vs.  Face 2 Face</vt:lpstr>
      <vt:lpstr>ADVICE FOR INCOMING FACULTY MEMBER OR STUDENT TEACHER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SUCCESSFULLY TEACH DURING A PANDEMIC</dc:title>
  <dc:creator>katie hunt</dc:creator>
  <cp:lastModifiedBy>katie hunt</cp:lastModifiedBy>
  <cp:revision>270</cp:revision>
  <dcterms:created xsi:type="dcterms:W3CDTF">2020-11-14T17:13:31Z</dcterms:created>
  <dcterms:modified xsi:type="dcterms:W3CDTF">2020-11-17T20:28:22Z</dcterms:modified>
</cp:coreProperties>
</file>